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Default Extension="xlsx" ContentType="application/vnd.openxmlformats-officedocument.spreadsheetml.sheet"/>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notesSlides/notesSlide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6" r:id="rId13"/>
  </p:sldMasterIdLst>
  <p:notesMasterIdLst>
    <p:notesMasterId r:id="rId15"/>
  </p:notesMasterIdLst>
  <p:sldIdLst>
    <p:sldId id="257" r:id="rId17"/>
    <p:sldId id="299" r:id="rId18"/>
    <p:sldId id="298" r:id="rId20"/>
    <p:sldId id="258" r:id="rId22"/>
    <p:sldId id="377" r:id="rId24"/>
    <p:sldId id="327" r:id="rId26"/>
    <p:sldId id="379" r:id="rId28"/>
    <p:sldId id="380" r:id="rId30"/>
    <p:sldId id="328" r:id="rId32"/>
    <p:sldId id="296" r:id="rId34"/>
    <p:sldId id="381" r:id="rId36"/>
    <p:sldId id="383" r:id="rId38"/>
    <p:sldId id="382" r:id="rId40"/>
    <p:sldId id="384" r:id="rId42"/>
    <p:sldId id="385" r:id="rId44"/>
    <p:sldId id="386" r:id="rId46"/>
    <p:sldId id="387" r:id="rId48"/>
    <p:sldId id="388" r:id="rId50"/>
    <p:sldId id="390" r:id="rId52"/>
    <p:sldId id="391" r:id="rId54"/>
    <p:sldId id="392" r:id="rId56"/>
    <p:sldId id="389" r:id="rId58"/>
    <p:sldId id="393" r:id="rId60"/>
    <p:sldId id="394" r:id="rId61"/>
    <p:sldId id="397" r:id="rId62"/>
    <p:sldId id="398" r:id="rId63"/>
    <p:sldId id="395" r:id="rId64"/>
    <p:sldId id="396" r:id="rId65"/>
    <p:sldId id="399" r:id="rId67"/>
    <p:sldId id="402" r:id="rId69"/>
    <p:sldId id="400" r:id="rId71"/>
    <p:sldId id="401" r:id="rId73"/>
    <p:sldId id="403" r:id="rId75"/>
    <p:sldId id="404" r:id="rId77"/>
    <p:sldId id="405" r:id="rId79"/>
    <p:sldId id="330" r:id="rId81"/>
    <p:sldId id="293" r:id="rId83"/>
  </p:sldIdLst>
  <p:sldSz cx="9144000" cy="51435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FF7F7F"/>
    <a:srgbClr val="BFBFBF"/>
  </p:clrMru>
</p:presentationPr>
</file>

<file path=ppt/viewProps.xml><?xml version="1.0" encoding="utf-8"?>
<p:viewPr xmlns:a="http://schemas.openxmlformats.org/drawingml/2006/main" xmlns:r="http://schemas.openxmlformats.org/officeDocument/2006/relationships" xmlns:p="http://schemas.openxmlformats.org/presentationml/2006/main" lastView="sldView">
  <p:normalViewPr horzBarState="maximized">
    <p:restoredLeft sz="15987" autoAdjust="0"/>
    <p:restoredTop sz="94660"/>
  </p:normalViewPr>
  <p:slideViewPr>
    <p:cSldViewPr snapToGrid="0" snapToObjects="1">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Relationships xmlns="http://schemas.openxmlformats.org/package/2006/relationships"><Relationship Id="rId1" Type="http://schemas.openxmlformats.org/officeDocument/2006/relationships/tags" Target="tags/tag3.xml"></Relationship><Relationship Id="rId13" Type="http://schemas.openxmlformats.org/officeDocument/2006/relationships/slideMaster" Target="slideMasters/slideMaster1.xml"></Relationship><Relationship Id="rId14" Type="http://schemas.openxmlformats.org/officeDocument/2006/relationships/theme" Target="theme/theme1.xml"></Relationship><Relationship Id="rId15" Type="http://schemas.openxmlformats.org/officeDocument/2006/relationships/notesMaster" Target="notesMasters/notesMaster1.xml"></Relationship><Relationship Id="rId17" Type="http://schemas.openxmlformats.org/officeDocument/2006/relationships/slide" Target="slides/slide1.xml"></Relationship><Relationship Id="rId18" Type="http://schemas.openxmlformats.org/officeDocument/2006/relationships/slide" Target="slides/slide2.xml"></Relationship><Relationship Id="rId20" Type="http://schemas.openxmlformats.org/officeDocument/2006/relationships/slide" Target="slides/slide3.xml"></Relationship><Relationship Id="rId22" Type="http://schemas.openxmlformats.org/officeDocument/2006/relationships/slide" Target="slides/slide4.xml"></Relationship><Relationship Id="rId24" Type="http://schemas.openxmlformats.org/officeDocument/2006/relationships/slide" Target="slides/slide5.xml"></Relationship><Relationship Id="rId26" Type="http://schemas.openxmlformats.org/officeDocument/2006/relationships/slide" Target="slides/slide6.xml"></Relationship><Relationship Id="rId28" Type="http://schemas.openxmlformats.org/officeDocument/2006/relationships/slide" Target="slides/slide7.xml"></Relationship><Relationship Id="rId30" Type="http://schemas.openxmlformats.org/officeDocument/2006/relationships/slide" Target="slides/slide8.xml"></Relationship><Relationship Id="rId32" Type="http://schemas.openxmlformats.org/officeDocument/2006/relationships/slide" Target="slides/slide9.xml"></Relationship><Relationship Id="rId34" Type="http://schemas.openxmlformats.org/officeDocument/2006/relationships/slide" Target="slides/slide10.xml"></Relationship><Relationship Id="rId36" Type="http://schemas.openxmlformats.org/officeDocument/2006/relationships/slide" Target="slides/slide11.xml"></Relationship><Relationship Id="rId38" Type="http://schemas.openxmlformats.org/officeDocument/2006/relationships/slide" Target="slides/slide12.xml"></Relationship><Relationship Id="rId40" Type="http://schemas.openxmlformats.org/officeDocument/2006/relationships/slide" Target="slides/slide13.xml"></Relationship><Relationship Id="rId42" Type="http://schemas.openxmlformats.org/officeDocument/2006/relationships/slide" Target="slides/slide14.xml"></Relationship><Relationship Id="rId44" Type="http://schemas.openxmlformats.org/officeDocument/2006/relationships/slide" Target="slides/slide15.xml"></Relationship><Relationship Id="rId46" Type="http://schemas.openxmlformats.org/officeDocument/2006/relationships/slide" Target="slides/slide16.xml"></Relationship><Relationship Id="rId48" Type="http://schemas.openxmlformats.org/officeDocument/2006/relationships/slide" Target="slides/slide17.xml"></Relationship><Relationship Id="rId50" Type="http://schemas.openxmlformats.org/officeDocument/2006/relationships/slide" Target="slides/slide18.xml"></Relationship><Relationship Id="rId52" Type="http://schemas.openxmlformats.org/officeDocument/2006/relationships/slide" Target="slides/slide19.xml"></Relationship><Relationship Id="rId54" Type="http://schemas.openxmlformats.org/officeDocument/2006/relationships/slide" Target="slides/slide20.xml"></Relationship><Relationship Id="rId56" Type="http://schemas.openxmlformats.org/officeDocument/2006/relationships/slide" Target="slides/slide21.xml"></Relationship><Relationship Id="rId58" Type="http://schemas.openxmlformats.org/officeDocument/2006/relationships/slide" Target="slides/slide22.xml"></Relationship><Relationship Id="rId60" Type="http://schemas.openxmlformats.org/officeDocument/2006/relationships/slide" Target="slides/slide23.xml"></Relationship><Relationship Id="rId61" Type="http://schemas.openxmlformats.org/officeDocument/2006/relationships/slide" Target="slides/slide24.xml"></Relationship><Relationship Id="rId62" Type="http://schemas.openxmlformats.org/officeDocument/2006/relationships/slide" Target="slides/slide25.xml"></Relationship><Relationship Id="rId63" Type="http://schemas.openxmlformats.org/officeDocument/2006/relationships/slide" Target="slides/slide26.xml"></Relationship><Relationship Id="rId64" Type="http://schemas.openxmlformats.org/officeDocument/2006/relationships/slide" Target="slides/slide27.xml"></Relationship><Relationship Id="rId65" Type="http://schemas.openxmlformats.org/officeDocument/2006/relationships/slide" Target="slides/slide28.xml"></Relationship><Relationship Id="rId67" Type="http://schemas.openxmlformats.org/officeDocument/2006/relationships/slide" Target="slides/slide29.xml"></Relationship><Relationship Id="rId69" Type="http://schemas.openxmlformats.org/officeDocument/2006/relationships/slide" Target="slides/slide30.xml"></Relationship><Relationship Id="rId71" Type="http://schemas.openxmlformats.org/officeDocument/2006/relationships/slide" Target="slides/slide31.xml"></Relationship><Relationship Id="rId73" Type="http://schemas.openxmlformats.org/officeDocument/2006/relationships/slide" Target="slides/slide32.xml"></Relationship><Relationship Id="rId75" Type="http://schemas.openxmlformats.org/officeDocument/2006/relationships/slide" Target="slides/slide33.xml"></Relationship><Relationship Id="rId77" Type="http://schemas.openxmlformats.org/officeDocument/2006/relationships/slide" Target="slides/slide34.xml"></Relationship><Relationship Id="rId79" Type="http://schemas.openxmlformats.org/officeDocument/2006/relationships/slide" Target="slides/slide35.xml"></Relationship><Relationship Id="rId81" Type="http://schemas.openxmlformats.org/officeDocument/2006/relationships/slide" Target="slides/slide36.xml"></Relationship><Relationship Id="rId83" Type="http://schemas.openxmlformats.org/officeDocument/2006/relationships/slide" Target="slides/slide37.xml"></Relationship><Relationship Id="rId91" Type="http://schemas.openxmlformats.org/officeDocument/2006/relationships/viewProps" Target="viewProps.xml"></Relationship><Relationship Id="rId92" Type="http://schemas.openxmlformats.org/officeDocument/2006/relationships/presProps" Target="presProps.xml"></Relationship></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 0"/>
          <p:cNvSpPr>
            <a:spLocks noChangeAspect="1"/>
          </p:cNvSpPr>
          <p:nvPr>
            <p:ph type="sldImg"/>
          </p:nvPr>
        </p:nvSpPr>
        <p:spPr>
          <a:xfrm rot="0">
            <a:off x="481965" y="1279525"/>
            <a:ext cx="6140450" cy="3454400"/>
          </a:xfrm>
          <a:prstGeom prst="rect"/>
          <a:noFill/>
          <a:ln w="12700" cap="flat" cmpd="sng">
            <a:solidFill>
              <a:srgbClr val="000000">
                <a:alpha val="100000"/>
              </a:srgbClr>
            </a:solidFill>
            <a:prstDash val="solid"/>
          </a:ln>
        </p:spPr>
        <p:txBody>
          <a:bodyPr wrap="square" lIns="0" tIns="0" rIns="0" bIns="0" vert="horz" anchor="t">
            <a:noAutofit/>
          </a:bodyPr>
          <a:lstStyle/>
          <a:p>
            <a:pPr marL="0" indent="0" defTabSz="508000">
              <a:lnSpc>
                <a:spcPct val="100000"/>
              </a:lnSpc>
              <a:spcBef>
                <a:spcPts val="0"/>
              </a:spcBef>
              <a:spcAft>
                <a:spcPts val="0"/>
              </a:spcAft>
              <a:buFontTx/>
              <a:buNone/>
            </a:pPr>
          </a:p>
        </p:txBody>
      </p:sp>
      <p:sp>
        <p:nvSpPr>
          <p:cNvPr id="3" name="Rect 0"/>
          <p:cNvSpPr txBox="1">
            <a:spLocks/>
          </p:cNvSpPr>
          <p:nvPr>
            <p:ph type="body" idx="1"/>
          </p:nvPr>
        </p:nvSpPr>
        <p:spPr>
          <a:xfrm rot="0">
            <a:off x="710565" y="4925060"/>
            <a:ext cx="5683885" cy="4030345"/>
          </a:xfrm>
          <a:prstGeom prst="rect"/>
        </p:spPr>
        <p:txBody>
          <a:bodyPr wrap="square" lIns="91440" tIns="45720" rIns="91440" bIns="45720" numCol="1" vert="horz" anchor="t">
            <a:noAutofit/>
          </a:bodyPr>
          <a:lstStyle/>
          <a:p>
            <a:pPr marL="0" indent="0" defTabSz="508000">
              <a:lnSpc>
                <a:spcPct val="100000"/>
              </a:lnSpc>
              <a:spcBef>
                <a:spcPts val="0"/>
              </a:spcBef>
              <a:spcAft>
                <a:spcPts val="0"/>
              </a:spcAft>
              <a:buFontTx/>
              <a:buNone/>
            </a:pPr>
          </a:p>
        </p:txBody>
      </p:sp>
      <p:sp>
        <p:nvSpPr>
          <p:cNvPr id="4" name="Rect 0"/>
          <p:cNvSpPr txBox="1">
            <a:spLocks/>
          </p:cNvSpPr>
          <p:nvPr>
            <p:ph type="sldNum" idx="10"/>
          </p:nvPr>
        </p:nvSpPr>
        <p:spPr>
          <a:xfrm rot="0">
            <a:off x="4023995" y="9720580"/>
            <a:ext cx="3079115" cy="514350"/>
          </a:xfrm>
          <a:prstGeom prst="rect"/>
        </p:spPr>
        <p:txBody>
          <a:bodyPr wrap="square" lIns="91440" tIns="45720" rIns="91440" bIns="45720" numCol="1" vert="horz" anchor="b">
            <a:noAutofit/>
          </a:bodyPr>
          <a:lstStyle/>
          <a:p>
            <a:pPr marL="0" indent="0" defTabSz="508000">
              <a:lnSpc>
                <a:spcPct val="100000"/>
              </a:lnSpc>
              <a:spcBef>
                <a:spcPts val="0"/>
              </a:spcBef>
              <a:spcAft>
                <a:spcPts val="0"/>
              </a:spcAft>
              <a:buFontTx/>
              <a:buNone/>
            </a:pPr>
            <a:fld id="{B9320F77-B9A0-41C5-862A-B4B631284C64}" type="slidenum"/>
          </a:p>
        </p:txBody>
      </p:sp>
    </p:spTree>
  </p:cSld>
  <p:clrMapOvr>
    <a:masterClrMapping/>
  </p:clrMapOvr>
  <mc:AlternateContent xmlns:mc="http://schemas.openxmlformats.org/markup-compatibility/2006">
    <mc:Choice xmlns:p14="http://schemas.microsoft.com/office/powerpoint/2010/main" Requires="p14">
      <p:transition spd="slow" p14:dur="0"/>
    </mc:Choice>
    <mc:Fallback>
      <p:transition spd="slow"/>
    </mc:Fallback>
  </mc:AlternateContent>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p14:dur="700"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6645">
    <p:comb/>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5" Type="http://schemas.openxmlformats.org/officeDocument/2006/relationships/notesSlide" Target="../notesSlides/notesSlide1.xml"></Relationship><Relationship Id="rId3" Type="http://schemas.openxmlformats.org/officeDocument/2006/relationships/image" Target="../media/image3.png"></Relationship><Relationship Id="rId2" Type="http://schemas.openxmlformats.org/officeDocument/2006/relationships/image" Target="../media/image2.png"></Relationship><Relationship Id="rId1" Type="http://schemas.openxmlformats.org/officeDocument/2006/relationships/image" Target="../media/image1.png"></Relationship><Relationship Id="rId6" Type="http://schemas.openxmlformats.org/officeDocument/2006/relationships/slideLayout" Target="../slideLayouts/slideLayout1.xml"></Relationship></Relationships>
</file>

<file path=ppt/slides/_rels/slide10.xml.rels><?xml version="1.0" encoding="UTF-8"?>
<Relationships xmlns="http://schemas.openxmlformats.org/package/2006/relationships"><Relationship Id="rId4" Type="http://schemas.openxmlformats.org/officeDocument/2006/relationships/notesSlide" Target="../notesSlides/notesSlide10.xml"></Relationship><Relationship Id="rId2" Type="http://schemas.openxmlformats.org/officeDocument/2006/relationships/image" Target="../media/image3.png"></Relationship><Relationship Id="rId1" Type="http://schemas.openxmlformats.org/officeDocument/2006/relationships/image" Target="../media/image6.png"></Relationship><Relationship Id="rId5" Type="http://schemas.openxmlformats.org/officeDocument/2006/relationships/slideLayout" Target="../slideLayouts/slideLayout1.xml"></Relationship></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11.xml"></Relationship></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12.xml"></Relationship></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image" Target="../media/fImage1391118892732.png"></Relationship><Relationship Id="rId4" Type="http://schemas.openxmlformats.org/officeDocument/2006/relationships/image" Target="../media/fImage173161892403.png"></Relationship><Relationship Id="rId5" Type="http://schemas.openxmlformats.org/officeDocument/2006/relationships/notesSlide" Target="../notesSlides/notesSlide13.xml"></Relationship></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image" Target="../media/fImage19518189592.png"></Relationship><Relationship Id="rId4" Type="http://schemas.openxmlformats.org/officeDocument/2006/relationships/image" Target="../media/fImage1733118984662.png"></Relationship><Relationship Id="rId5" Type="http://schemas.openxmlformats.org/officeDocument/2006/relationships/notesSlide" Target="../notesSlides/notesSlide14.xml"></Relationship></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image" Target="../media/fImage1694519073063.png"></Relationship><Relationship Id="rId4" Type="http://schemas.openxmlformats.org/officeDocument/2006/relationships/image" Target="../media/fImage861219086693.png"></Relationship><Relationship Id="rId5" Type="http://schemas.openxmlformats.org/officeDocument/2006/relationships/image" Target="../media/fImage887019098935.png"></Relationship><Relationship Id="rId6" Type="http://schemas.openxmlformats.org/officeDocument/2006/relationships/notesSlide" Target="../notesSlides/notesSlide15.xml"></Relationship></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16.xml"></Relationship></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17.xml"></Relationship></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18.xml"></Relationship></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19.xml"></Relationship></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Relationship Id="rId1" Type="http://schemas.openxmlformats.org/officeDocument/2006/relationships/image" Target="../media/image4.png"></Relationship><Relationship Id="rId4" Type="http://schemas.openxmlformats.org/officeDocument/2006/relationships/slideLayout" Target="../slideLayouts/slideLayout1.xml"></Relationship></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20.xml"></Relationship></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21.xml"></Relationship></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22.xml"></Relationship></Relationships>
</file>

<file path=ppt/slides/_rels/slide23.xml.rels><?xml version="1.0" encoding="UTF-8"?>
<Relationships xmlns="http://schemas.openxmlformats.org/package/2006/relationships"><Relationship Id="rId2" Type="http://schemas.openxmlformats.org/officeDocument/2006/relationships/image" Target="../media/image4.png"></Relationship><Relationship Id="rId3" Type="http://schemas.openxmlformats.org/officeDocument/2006/relationships/notesSlide" Target="../notesSlides/notesSlide23.xml"></Relationship><Relationship Id="rId4" Type="http://schemas.openxmlformats.org/officeDocument/2006/relationships/slideLayout" Target="../slideLayouts/slideLayout1.xml"></Relationship></Relationships>
</file>

<file path=ppt/slides/_rels/slide24.xml.rels><?xml version="1.0" encoding="UTF-8"?>
<Relationships xmlns="http://schemas.openxmlformats.org/package/2006/relationships"><Relationship Id="rId2" Type="http://schemas.openxmlformats.org/officeDocument/2006/relationships/image" Target="../media/image4.png"></Relationship><Relationship Id="rId3" Type="http://schemas.openxmlformats.org/officeDocument/2006/relationships/notesSlide" Target="../notesSlides/notesSlide24.xml"></Relationship><Relationship Id="rId4" Type="http://schemas.openxmlformats.org/officeDocument/2006/relationships/slideLayout" Target="../slideLayouts/slideLayout1.xml"></Relationship></Relationships>
</file>

<file path=ppt/slides/_rels/slide25.xml.rels><?xml version="1.0" encoding="UTF-8"?>
<Relationships xmlns="http://schemas.openxmlformats.org/package/2006/relationships"><Relationship Id="rId2" Type="http://schemas.openxmlformats.org/officeDocument/2006/relationships/image" Target="../media/image4.png"></Relationship><Relationship Id="rId3" Type="http://schemas.openxmlformats.org/officeDocument/2006/relationships/notesSlide" Target="../notesSlides/notesSlide25.xml"></Relationship><Relationship Id="rId4" Type="http://schemas.openxmlformats.org/officeDocument/2006/relationships/slideLayout" Target="../slideLayouts/slideLayout1.xml"></Relationship></Relationships>
</file>

<file path=ppt/slides/_rels/slide26.xml.rels><?xml version="1.0" encoding="UTF-8"?>
<Relationships xmlns="http://schemas.openxmlformats.org/package/2006/relationships"><Relationship Id="rId2" Type="http://schemas.openxmlformats.org/officeDocument/2006/relationships/image" Target="../media/image4.png"></Relationship><Relationship Id="rId3" Type="http://schemas.openxmlformats.org/officeDocument/2006/relationships/notesSlide" Target="../notesSlides/notesSlide26.xml"></Relationship><Relationship Id="rId4" Type="http://schemas.openxmlformats.org/officeDocument/2006/relationships/slideLayout" Target="../slideLayouts/slideLayout1.xml"></Relationship></Relationships>
</file>

<file path=ppt/slides/_rels/slide27.xml.rels><?xml version="1.0" encoding="UTF-8"?>
<Relationships xmlns="http://schemas.openxmlformats.org/package/2006/relationships"><Relationship Id="rId2" Type="http://schemas.openxmlformats.org/officeDocument/2006/relationships/image" Target="../media/image4.png"></Relationship><Relationship Id="rId3" Type="http://schemas.openxmlformats.org/officeDocument/2006/relationships/notesSlide" Target="../notesSlides/notesSlide27.xml"></Relationship><Relationship Id="rId4" Type="http://schemas.openxmlformats.org/officeDocument/2006/relationships/slideLayout" Target="../slideLayouts/slideLayout1.xml"></Relationship></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28.xml"></Relationship></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29.xml"></Relationship></Relationships>
</file>

<file path=ppt/slides/_rels/slide3.xml.rels><?xml version="1.0" encoding="UTF-8"?>
<Relationships xmlns="http://schemas.openxmlformats.org/package/2006/relationships"><Relationship Id="rId5" Type="http://schemas.openxmlformats.org/officeDocument/2006/relationships/notesSlide" Target="../notesSlides/notesSlide3.xml"></Relationship><Relationship Id="rId3" Type="http://schemas.openxmlformats.org/officeDocument/2006/relationships/image" Target="../media/image4.png"></Relationship><Relationship Id="rId1" Type="http://schemas.openxmlformats.org/officeDocument/2006/relationships/image" Target="../media/image3.png"></Relationship><Relationship Id="rId6" Type="http://schemas.openxmlformats.org/officeDocument/2006/relationships/image" Target="../media/fImage11429117872732.png"></Relationship><Relationship Id="rId7" Type="http://schemas.openxmlformats.org/officeDocument/2006/relationships/slideLayout" Target="../slideLayouts/slideLayout1.xml"></Relationship></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6.png"></Relationship><Relationship Id="rId3" Type="http://schemas.openxmlformats.org/officeDocument/2006/relationships/image" Target="../media/image3.png"></Relationship><Relationship Id="rId4" Type="http://schemas.openxmlformats.org/officeDocument/2006/relationships/notesSlide" Target="../notesSlides/notesSlide30.xml"></Relationship></Relationships>
</file>

<file path=ppt/slides/_rels/slide31.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31.xml"></Relationship></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32.xml"></Relationship></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33.xml"></Relationship></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image" Target="../media/fImage17992920403071.png"></Relationship><Relationship Id="rId4" Type="http://schemas.openxmlformats.org/officeDocument/2006/relationships/notesSlide" Target="../notesSlides/notesSlide34.xml"></Relationship></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image" Target="../media/fImage1031562041305.png"></Relationship><Relationship Id="rId4" Type="http://schemas.openxmlformats.org/officeDocument/2006/relationships/notesSlide" Target="../notesSlides/notesSlide35.xml"></Relationship></Relationships>
</file>

<file path=ppt/slides/_rels/slide36.xml.rels><?xml version="1.0" encoding="UTF-8"?>
<Relationships xmlns="http://schemas.openxmlformats.org/package/2006/relationships"><Relationship Id="rId4" Type="http://schemas.openxmlformats.org/officeDocument/2006/relationships/notesSlide" Target="../notesSlides/notesSlide36.xml"></Relationship><Relationship Id="rId5" Type="http://schemas.openxmlformats.org/officeDocument/2006/relationships/image" Target="../media/fImage41037220422732.png"></Relationship><Relationship Id="rId6" Type="http://schemas.openxmlformats.org/officeDocument/2006/relationships/slideLayout" Target="../slideLayouts/slideLayout1.xml"></Relationship></Relationships>
</file>

<file path=ppt/slides/_rels/slide37.xml.rels><?xml version="1.0" encoding="UTF-8"?>
<Relationships xmlns="http://schemas.openxmlformats.org/package/2006/relationships"><Relationship Id="rId8" Type="http://schemas.openxmlformats.org/officeDocument/2006/relationships/notesSlide" Target="../notesSlides/notesSlide37.xml"></Relationship><Relationship Id="rId6" Type="http://schemas.openxmlformats.org/officeDocument/2006/relationships/image" Target="../media/image13.png"></Relationship><Relationship Id="rId5" Type="http://schemas.microsoft.com/office/2007/relationships/media" Target="../media/media1.mp3"></Relationship><Relationship Id="rId4" Type="http://schemas.openxmlformats.org/officeDocument/2006/relationships/audio" Target="../media/media1.mp3"></Relationship><Relationship Id="rId3" Type="http://schemas.openxmlformats.org/officeDocument/2006/relationships/image" Target="../media/image3.png"></Relationship><Relationship Id="rId2" Type="http://schemas.openxmlformats.org/officeDocument/2006/relationships/image" Target="../media/image2.png"></Relationship><Relationship Id="rId1" Type="http://schemas.openxmlformats.org/officeDocument/2006/relationships/image" Target="../media/image1.png"></Relationship><Relationship Id="rId9" Type="http://schemas.openxmlformats.org/officeDocument/2006/relationships/slideLayout" Target="../slideLayouts/slideLayout1.xml"></Relationship></Relationships>
</file>

<file path=ppt/slides/_rels/slide4.xml.rels><?xml version="1.0" encoding="UTF-8"?>
<Relationships xmlns="http://schemas.openxmlformats.org/package/2006/relationships"><Relationship Id="rId4" Type="http://schemas.openxmlformats.org/officeDocument/2006/relationships/notesSlide" Target="../notesSlides/notesSlide4.xml"></Relationship><Relationship Id="rId2" Type="http://schemas.openxmlformats.org/officeDocument/2006/relationships/image" Target="../media/image3.png"></Relationship><Relationship Id="rId1" Type="http://schemas.openxmlformats.org/officeDocument/2006/relationships/image" Target="../media/image1.png"></Relationship><Relationship Id="rId5" Type="http://schemas.openxmlformats.org/officeDocument/2006/relationships/slideLayout" Target="../slideLayouts/slideLayout1.xml"></Relationship></Relationships>
</file>

<file path=ppt/slides/_rels/slide5.xml.rels><?xml version="1.0" encoding="UTF-8"?>
<Relationships xmlns="http://schemas.openxmlformats.org/package/2006/relationships"><Relationship Id="rId3" Type="http://schemas.openxmlformats.org/officeDocument/2006/relationships/notesSlide" Target="../notesSlides/notesSlide5.xml"></Relationship><Relationship Id="rId1" Type="http://schemas.openxmlformats.org/officeDocument/2006/relationships/image" Target="../media/image3.png"></Relationship><Relationship Id="rId4" Type="http://schemas.openxmlformats.org/officeDocument/2006/relationships/slideLayout" Target="../slideLayouts/slideLayout1.xml"></Relationship></Relationships>
</file>

<file path=ppt/slides/_rels/slide6.xml.rels><?xml version="1.0" encoding="UTF-8"?>
<Relationships xmlns="http://schemas.openxmlformats.org/package/2006/relationships"><Relationship Id="rId3" Type="http://schemas.openxmlformats.org/officeDocument/2006/relationships/notesSlide" Target="../notesSlides/notesSlide6.xml"></Relationship><Relationship Id="rId1" Type="http://schemas.openxmlformats.org/officeDocument/2006/relationships/image" Target="../media/image4.png"></Relationship><Relationship Id="rId4" Type="http://schemas.openxmlformats.org/officeDocument/2006/relationships/slideLayout" Target="../slideLayouts/slideLayout1.xml"></Relationship></Relationships>
</file>

<file path=ppt/slides/_rels/slide7.xml.rels><?xml version="1.0" encoding="UTF-8"?>
<Relationships xmlns="http://schemas.openxmlformats.org/package/2006/relationships"><Relationship Id="rId4" Type="http://schemas.openxmlformats.org/officeDocument/2006/relationships/notesSlide" Target="../notesSlides/notesSlide7.xml"></Relationship><Relationship Id="rId2" Type="http://schemas.openxmlformats.org/officeDocument/2006/relationships/tags" Target="../tags/tag1.xml"></Relationship><Relationship Id="rId1" Type="http://schemas.openxmlformats.org/officeDocument/2006/relationships/image" Target="../media/image4.png"></Relationship><Relationship Id="rId5" Type="http://schemas.openxmlformats.org/officeDocument/2006/relationships/slideLayout" Target="../slideLayouts/slideLayout1.xml"></Relationship></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image" Target="../media/image4.png"></Relationship><Relationship Id="rId3" Type="http://schemas.openxmlformats.org/officeDocument/2006/relationships/notesSlide" Target="../notesSlides/notesSlide8.xml"></Relationship></Relationships>
</file>

<file path=ppt/slides/_rels/slide9.xml.rels><?xml version="1.0" encoding="UTF-8"?>
<Relationships xmlns="http://schemas.openxmlformats.org/package/2006/relationships"><Relationship Id="rId7" Type="http://schemas.openxmlformats.org/officeDocument/2006/relationships/notesSlide" Target="../notesSlides/notesSlide9.xml"></Relationship><Relationship Id="rId1" Type="http://schemas.openxmlformats.org/officeDocument/2006/relationships/image" Target="../media/image4.png"></Relationship><Relationship Id="rId8" Type="http://schemas.openxmlformats.org/officeDocument/2006/relationships/slideLayout" Target="../slideLayouts/slideLayout1.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 name="矩形 1"/>
          <p:cNvSpPr/>
          <p:nvPr/>
        </p:nvSpPr>
        <p:spPr>
          <a:xfrm>
            <a:off x="624205"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402080" y="1464310"/>
            <a:ext cx="6760210" cy="852805"/>
          </a:xfrm>
          <a:prstGeom prst="rect">
            <a:avLst/>
          </a:prstGeom>
          <a:noFill/>
        </p:spPr>
        <p:txBody>
          <a:bodyPr wrap="square" rtlCol="0">
            <a:spAutoFit/>
          </a:bodyPr>
          <a:lstStyle/>
          <a:p>
            <a:pPr algn="ctr"/>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老年人护理及技术</a:t>
            </a:r>
            <a:endPar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grpSp>
        <p:nvGrpSpPr>
          <p:cNvPr id="39" name="组合 38"/>
          <p:cNvGrpSpPr>
            <a:grpSpLocks noChangeAspect="1"/>
          </p:cNvGrpSpPr>
          <p:nvPr/>
        </p:nvGrpSpPr>
        <p:grpSpPr>
          <a:xfrm>
            <a:off x="6792595" y="4527550"/>
            <a:ext cx="396240" cy="396240"/>
            <a:chOff x="6792595" y="4527550"/>
            <a:chExt cx="396240" cy="396240"/>
          </a:xfrm>
          <a:solidFill>
            <a:schemeClr val="accent2"/>
          </a:solidFill>
        </p:grpSpPr>
        <p:sp>
          <p:nvSpPr>
            <p:cNvPr id="40" name="Freeform 494"/>
            <p:cNvSpPr/>
            <p:nvPr/>
          </p:nvSpPr>
          <p:spPr bwMode="auto">
            <a:xfrm>
              <a:off x="6792595" y="4527550"/>
              <a:ext cx="396240" cy="396240"/>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896735" y="4620260"/>
              <a:ext cx="186690" cy="209550"/>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525" y="4527550"/>
            <a:ext cx="396240" cy="396240"/>
            <a:chOff x="6232525" y="4527550"/>
            <a:chExt cx="396240" cy="396240"/>
          </a:xfrm>
          <a:solidFill>
            <a:schemeClr val="accent2"/>
          </a:solidFill>
        </p:grpSpPr>
        <p:sp>
          <p:nvSpPr>
            <p:cNvPr id="43" name="Freeform 230"/>
            <p:cNvSpPr/>
            <p:nvPr/>
          </p:nvSpPr>
          <p:spPr bwMode="auto">
            <a:xfrm>
              <a:off x="6232525" y="4527550"/>
              <a:ext cx="396240" cy="396240"/>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6326505" y="4564380"/>
              <a:ext cx="208915" cy="302895"/>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030" y="4527550"/>
            <a:ext cx="396240" cy="396240"/>
            <a:chOff x="7352030" y="4527550"/>
            <a:chExt cx="396240" cy="396240"/>
          </a:xfrm>
          <a:solidFill>
            <a:schemeClr val="bg1"/>
          </a:solidFill>
        </p:grpSpPr>
        <p:sp>
          <p:nvSpPr>
            <p:cNvPr id="46" name="Freeform 237"/>
            <p:cNvSpPr/>
            <p:nvPr/>
          </p:nvSpPr>
          <p:spPr bwMode="auto">
            <a:xfrm>
              <a:off x="7352030" y="4527550"/>
              <a:ext cx="396240" cy="396240"/>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7494270" y="4583430"/>
              <a:ext cx="109220" cy="330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7456170" y="4626610"/>
              <a:ext cx="186055" cy="225425"/>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2100" y="4527550"/>
            <a:ext cx="396240" cy="396240"/>
            <a:chOff x="7912100" y="4527550"/>
            <a:chExt cx="396240" cy="396240"/>
          </a:xfrm>
          <a:solidFill>
            <a:schemeClr val="bg1"/>
          </a:solidFill>
        </p:grpSpPr>
        <p:sp>
          <p:nvSpPr>
            <p:cNvPr id="50" name="Freeform 228"/>
            <p:cNvSpPr/>
            <p:nvPr/>
          </p:nvSpPr>
          <p:spPr bwMode="auto">
            <a:xfrm>
              <a:off x="7912100" y="4527550"/>
              <a:ext cx="396240" cy="396240"/>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7992745" y="4691380"/>
              <a:ext cx="234950" cy="166370"/>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8058150" y="4565015"/>
              <a:ext cx="104140" cy="10350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535" y="4527550"/>
            <a:ext cx="396240" cy="396240"/>
            <a:chOff x="8471535" y="4527550"/>
            <a:chExt cx="396240" cy="396240"/>
          </a:xfrm>
          <a:solidFill>
            <a:schemeClr val="bg1"/>
          </a:solidFill>
        </p:grpSpPr>
        <p:sp>
          <p:nvSpPr>
            <p:cNvPr id="54" name="Freeform 234"/>
            <p:cNvSpPr/>
            <p:nvPr/>
          </p:nvSpPr>
          <p:spPr bwMode="auto">
            <a:xfrm>
              <a:off x="8471535" y="4527550"/>
              <a:ext cx="396240" cy="396240"/>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8524875" y="4592955"/>
              <a:ext cx="299720" cy="265430"/>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p:cNvPicPr>
            <a:picLocks noChangeAspect="1"/>
          </p:cNvPicPr>
          <p:nvPr/>
        </p:nvPicPr>
        <p:blipFill>
          <a:blip r:embed="rId1"/>
          <a:stretch>
            <a:fillRect/>
          </a:stretch>
        </p:blipFill>
        <p:spPr>
          <a:xfrm>
            <a:off x="4531360" y="-588010"/>
            <a:ext cx="6035040" cy="2640330"/>
          </a:xfrm>
          <a:prstGeom prst="rect">
            <a:avLst/>
          </a:prstGeom>
        </p:spPr>
      </p:pic>
      <p:pic>
        <p:nvPicPr>
          <p:cNvPr id="5" name="图片 4"/>
          <p:cNvPicPr>
            <a:picLocks noChangeAspect="1"/>
          </p:cNvPicPr>
          <p:nvPr/>
        </p:nvPicPr>
        <p:blipFill>
          <a:blip r:embed="rId2"/>
          <a:stretch>
            <a:fillRect/>
          </a:stretch>
        </p:blipFill>
        <p:spPr>
          <a:xfrm>
            <a:off x="-601345" y="2846070"/>
            <a:ext cx="5404485" cy="2851785"/>
          </a:xfrm>
          <a:prstGeom prst="rect">
            <a:avLst/>
          </a:prstGeom>
        </p:spPr>
      </p:pic>
      <p:pic>
        <p:nvPicPr>
          <p:cNvPr id="6" name="图片 5"/>
          <p:cNvPicPr>
            <a:picLocks noChangeAspect="1"/>
          </p:cNvPicPr>
          <p:nvPr/>
        </p:nvPicPr>
        <p:blipFill>
          <a:blip r:embed="rId3"/>
          <a:stretch>
            <a:fillRect/>
          </a:stretch>
        </p:blipFill>
        <p:spPr>
          <a:xfrm>
            <a:off x="1358265" y="716280"/>
            <a:ext cx="981075" cy="889635"/>
          </a:xfrm>
          <a:prstGeom prst="rect">
            <a:avLst/>
          </a:prstGeom>
        </p:spPr>
      </p:pic>
      <p:sp>
        <p:nvSpPr>
          <p:cNvPr id="10" name="圆角矩形 9"/>
          <p:cNvSpPr/>
          <p:nvPr/>
        </p:nvSpPr>
        <p:spPr>
          <a:xfrm>
            <a:off x="2339340" y="2624455"/>
            <a:ext cx="5116830" cy="699135"/>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ctr" defTabSz="914400" eaLnBrk="1" latinLnBrk="0" hangingPunct="1">
              <a:lnSpc>
                <a:spcPct val="100000"/>
              </a:lnSpc>
              <a:spcBef>
                <a:spcPts val="0"/>
              </a:spcBef>
              <a:spcAft>
                <a:spcPts val="0"/>
              </a:spcAft>
              <a:buFontTx/>
              <a:buNone/>
            </a:pPr>
            <a:r>
              <a:rPr sz="2200">
                <a:solidFill>
                  <a:srgbClr val="000000"/>
                </a:solidFill>
                <a:latin typeface="黑体" charset="0"/>
                <a:ea typeface="黑体" charset="0"/>
              </a:rPr>
              <a:t>项目七  老年人的临终护理</a:t>
            </a:r>
            <a:endParaRPr lang="ko-KR" altLang="en-US" sz="2400" b="1">
              <a:solidFill>
                <a:schemeClr val="tx1"/>
              </a:solidFill>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strVal val="#ppt_w+.3"/>
                                          </p:val>
                                        </p:tav>
                                        <p:tav tm="100000">
                                          <p:val>
                                            <p:strVal val="#ppt_w"/>
                                          </p:val>
                                        </p:tav>
                                      </p:tavLst>
                                    </p:anim>
                                    <p:anim calcmode="lin" valueType="num">
                                      <p:cBhvr>
                                        <p:cTn id="14" dur="1000" fill="hold"/>
                                        <p:tgtEl>
                                          <p:spTgt spid="35"/>
                                        </p:tgtEl>
                                        <p:attrNameLst>
                                          <p:attrName>ppt_h</p:attrName>
                                        </p:attrNameLst>
                                      </p:cBhvr>
                                      <p:tavLst>
                                        <p:tav tm="0">
                                          <p:val>
                                            <p:strVal val="#ppt_h"/>
                                          </p:val>
                                        </p:tav>
                                        <p:tav tm="100000">
                                          <p:val>
                                            <p:strVal val="#ppt_h"/>
                                          </p:val>
                                        </p:tav>
                                      </p:tavLst>
                                    </p:anim>
                                    <p:animEffect transition="in" filter="fade">
                                      <p:cBhvr>
                                        <p:cTn id="15" dur="1000"/>
                                        <p:tgtEl>
                                          <p:spTgt spid="35"/>
                                        </p:tgtEl>
                                      </p:cBhvr>
                                    </p:animEffect>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0.5000,1; 1,1"/>
                                        <p:tgtEl>
                                          <p:spTgt spid="3"/>
                                        </p:tgtEl>
                                      </p:cBhvr>
                                    </p:animEffect>
                                  </p:childTnLst>
                                </p:cTn>
                              </p:par>
                            </p:childTnLst>
                          </p:cTn>
                        </p:par>
                        <p:par>
                          <p:cTn id="24" fill="hold">
                            <p:stCondLst>
                              <p:cond delay="2849"/>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349"/>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linds(horizontal)">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10" name="文本框 9"/>
          <p:cNvSpPr txBox="1">
            <a:spLocks/>
          </p:cNvSpPr>
          <p:nvPr/>
        </p:nvSpPr>
        <p:spPr>
          <a:xfrm rot="0">
            <a:off x="810895" y="2458085"/>
            <a:ext cx="7789545" cy="76898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4400" b="1">
                <a:solidFill>
                  <a:srgbClr val="FF7F7F"/>
                </a:solidFill>
                <a:latin typeface="微软雅黑" charset="0"/>
                <a:ea typeface="微软雅黑" charset="0"/>
              </a:rPr>
              <a:t>任务</a:t>
            </a:r>
            <a:r>
              <a:rPr lang="zh-CN" altLang="en-US" sz="4400" b="1">
                <a:solidFill>
                  <a:srgbClr val="FF7F7F"/>
                </a:solidFill>
                <a:latin typeface="微软雅黑" charset="0"/>
                <a:ea typeface="微软雅黑" charset="0"/>
              </a:rPr>
              <a:t>二</a:t>
            </a:r>
            <a:r>
              <a:rPr lang="en-US" altLang="zh-CN" sz="4400" b="1">
                <a:solidFill>
                  <a:srgbClr val="FF7F7F"/>
                </a:solidFill>
                <a:latin typeface="微软雅黑" charset="0"/>
                <a:ea typeface="微软雅黑" charset="0"/>
              </a:rPr>
              <a:t>   </a:t>
            </a:r>
            <a:r>
              <a:rPr lang="zh-CN" altLang="en-US" sz="4400" b="1">
                <a:solidFill>
                  <a:srgbClr val="FF7F7F"/>
                </a:solidFill>
                <a:latin typeface="微软雅黑" charset="0"/>
                <a:ea typeface="微软雅黑" charset="0"/>
              </a:rPr>
              <a:t>老年人的临终关怀</a:t>
            </a:r>
            <a:endParaRPr lang="ko-KR" altLang="en-US" sz="4400" b="1">
              <a:solidFill>
                <a:srgbClr val="FF7F7F"/>
              </a:solidFill>
              <a:latin typeface="微软雅黑" charset="0"/>
              <a:ea typeface="微软雅黑" charset="0"/>
            </a:endParaRPr>
          </a:p>
        </p:txBody>
      </p:sp>
      <p:grpSp>
        <p:nvGrpSpPr>
          <p:cNvPr id="4" name="组合 3"/>
          <p:cNvGrpSpPr/>
          <p:nvPr/>
        </p:nvGrpSpPr>
        <p:grpSpPr>
          <a:xfrm>
            <a:off x="3903345" y="1245235"/>
            <a:ext cx="1337945" cy="816610"/>
            <a:chOff x="3903345" y="1245235"/>
            <a:chExt cx="1337945" cy="816610"/>
          </a:xfrm>
        </p:grpSpPr>
        <p:sp>
          <p:nvSpPr>
            <p:cNvPr id="5" name="对角圆角矩形 4"/>
            <p:cNvSpPr/>
            <p:nvPr/>
          </p:nvSpPr>
          <p:spPr>
            <a:xfrm>
              <a:off x="3903345" y="1245235"/>
              <a:ext cx="1337945" cy="81661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4259580" y="1409065"/>
              <a:ext cx="625475" cy="488950"/>
            </a:xfrm>
            <a:prstGeom prst="rect">
              <a:avLst/>
            </a:prstGeom>
          </p:spPr>
        </p:pic>
      </p:grpSp>
      <p:pic>
        <p:nvPicPr>
          <p:cNvPr id="8" name="图片 7"/>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5136515" cy="399415"/>
            <a:chOff x="121920" y="71755"/>
            <a:chExt cx="5136515" cy="399415"/>
          </a:xfrm>
        </p:grpSpPr>
        <p:sp>
          <p:nvSpPr>
            <p:cNvPr id="9" name="文本框 8"/>
            <p:cNvSpPr txBox="1">
              <a:spLocks/>
            </p:cNvSpPr>
            <p:nvPr/>
          </p:nvSpPr>
          <p:spPr>
            <a:xfrm rot="0">
              <a:off x="692785" y="71755"/>
              <a:ext cx="456565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1  </a:t>
              </a:r>
              <a:r>
                <a:rPr lang="zh-CN" altLang="en-US" sz="2000" b="0">
                  <a:solidFill>
                    <a:srgbClr val="FF7F7F"/>
                  </a:solidFill>
                  <a:latin typeface="微软雅黑" charset="0"/>
                  <a:ea typeface="微软雅黑" charset="0"/>
                </a:rPr>
                <a:t>老年人的死亡教育</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90550" y="929640"/>
            <a:ext cx="6518275" cy="11995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    </a:t>
            </a:r>
            <a:r>
              <a:rPr lang="zh-CN" altLang="en-US" sz="1800">
                <a:latin typeface="Calibri" charset="0"/>
                <a:ea typeface="宋体" charset="0"/>
                <a:cs typeface="+mn-cs"/>
              </a:rPr>
              <a:t>死亡教育就是要引导人们科学地认识死亡，正确面对自我之死和他人之死，理解生与死是人类自然生命历程的必然组成部分，从而树立科学、合理、健康的死亡观；消除人们对死亡的恐惧、焦虑等心理现象，教育人们坦然面对死亡。</a:t>
            </a: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90550" y="929640"/>
            <a:ext cx="7652385" cy="175323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（一）老年人临终前的症状</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老年人临终前身体各方面可出现明显的变化。护理员要认识到老年人身体上的这些变化是由于各系统、各器官衰竭所致，从而破除迷信思想对死亡的恐惧与禁忌，以科学的思想为指导，以健康积极的心态向临终老年人提供人性关怀与照料。</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5852795" cy="399415"/>
            <a:chOff x="121920" y="71755"/>
            <a:chExt cx="5852795" cy="399415"/>
          </a:xfrm>
        </p:grpSpPr>
        <p:sp>
          <p:nvSpPr>
            <p:cNvPr id="9" name="文本框 8"/>
            <p:cNvSpPr txBox="1">
              <a:spLocks/>
            </p:cNvSpPr>
            <p:nvPr/>
          </p:nvSpPr>
          <p:spPr>
            <a:xfrm rot="0">
              <a:off x="692785" y="71755"/>
              <a:ext cx="528193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1680210" y="1116965"/>
            <a:ext cx="6205855" cy="25838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肌张力丧失  </a:t>
            </a:r>
            <a:endParaRPr lang="ko-KR" altLang="en-US" sz="1800" b="1">
              <a:latin typeface="Calibri" charset="0"/>
              <a:ea typeface="Arial"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表现为大小便失禁，吞咽困难，肢体软弱无力不能自主活动，面部呈铅灰色、下颌下垂、嘴微张、眼眶凹陷、双眼半睁、目光呆滞。</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循坏功能减退  </a:t>
            </a:r>
            <a:endParaRPr lang="ko-KR" altLang="en-US" sz="1800" b="1">
              <a:latin typeface="Calibri" charset="0"/>
              <a:ea typeface="Arial"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表现为皮肤苍白、湿冷，大量出汗，皮肤发凉，四肢发绀、有斑点，脉搏弱而快，血压降低或测不到。</a:t>
            </a:r>
            <a:endParaRPr lang="ko-KR" altLang="en-US" sz="1800">
              <a:latin typeface="Calibri" charset="0"/>
              <a:ea typeface="宋体" charset="0"/>
              <a:cs typeface="+mn-cs"/>
            </a:endParaRPr>
          </a:p>
        </p:txBody>
      </p:sp>
      <p:pic>
        <p:nvPicPr>
          <p:cNvPr id="30" name="图片 29" descr="C:/Users/lenovo/AppData/Roaming/JisuOffice/ETemp/29484_14597488/fImage1391118892732.png"/>
          <p:cNvPicPr>
            <a:picLocks noChangeAspect="1"/>
          </p:cNvPicPr>
          <p:nvPr/>
        </p:nvPicPr>
        <p:blipFill rotWithShape="1">
          <a:blip r:embed="rId3" cstate="hqprint">
            <a:extLst>
              <a:ext uri="{28A0092B-C50C-407E-A947-70E740481C1C}">
                <a14:useLocalDpi xmlns:a14="http://schemas.microsoft.com/office/drawing/2010/main"/>
              </a:ext>
            </a:extLst>
          </a:blip>
          <a:srcRect/>
          <a:stretch>
            <a:fillRect/>
          </a:stretch>
        </p:blipFill>
        <p:spPr>
          <a:xfrm rot="0">
            <a:off x="825500" y="1247140"/>
            <a:ext cx="789305" cy="772795"/>
          </a:xfrm>
          <a:prstGeom prst="rect"/>
          <a:noFill/>
        </p:spPr>
      </p:pic>
      <p:pic>
        <p:nvPicPr>
          <p:cNvPr id="31" name="图片 30" descr="C:/Users/lenovo/AppData/Roaming/JisuOffice/ETemp/29484_14597488/fImage173161892403.png"/>
          <p:cNvPicPr>
            <a:picLocks noChangeAspect="1"/>
          </p:cNvPicPr>
          <p:nvPr/>
        </p:nvPicPr>
        <p:blipFill rotWithShape="1">
          <a:blip r:embed="rId4" cstate="hqprint">
            <a:extLst>
              <a:ext uri="{28A0092B-C50C-407E-A947-70E740481C1C}">
                <a14:useLocalDpi xmlns:a14="http://schemas.microsoft.com/office/drawing/2010/main"/>
              </a:ext>
            </a:extLst>
          </a:blip>
          <a:srcRect/>
          <a:stretch>
            <a:fillRect/>
          </a:stretch>
        </p:blipFill>
        <p:spPr>
          <a:xfrm rot="0">
            <a:off x="663575" y="2834640"/>
            <a:ext cx="909320" cy="763905"/>
          </a:xfrm>
          <a:prstGeom prst="rect"/>
          <a:noFill/>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1"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290"/>
                                        <p:tgtEl>
                                          <p:spTgt spid="30"/>
                                        </p:tgtEl>
                                      </p:cBhvr>
                                    </p:animEffect>
                                    <p:anim calcmode="lin" valueType="num">
                                      <p:cBhvr>
                                        <p:cTn id="15" dur="911" tmFilter="0,0; 0.1400,0.3600; 0.4300,0.7300; 0.7100,0.9100; 1,1"/>
                                        <p:tgtEl>
                                          <p:spTgt spid="30"/>
                                        </p:tgtEl>
                                        <p:attrNameLst>
                                          <p:attrName>ppt_x</p:attrName>
                                        </p:attrNameLst>
                                      </p:cBhvr>
                                      <p:tavLst>
                                        <p:tav tm="0">
                                          <p:val>
                                            <p:strVal val="#ppt_x-0.25"/>
                                          </p:val>
                                        </p:tav>
                                        <p:tav tm="100000">
                                          <p:val>
                                            <p:strVal val="#ppt_x"/>
                                          </p:val>
                                        </p:tav>
                                      </p:tavLst>
                                    </p:anim>
                                    <p:anim calcmode="lin" valueType="num">
                                      <p:cBhvr>
                                        <p:cTn id="16" dur="332" tmFilter="0,0; 0.2500,0.0700; 0.5000,0.2000; 0.7500,0.4670; 1,1"/>
                                        <p:tgtEl>
                                          <p:spTgt spid="30"/>
                                        </p:tgtEl>
                                        <p:attrNameLst>
                                          <p:attrName>ppt_y</p:attrName>
                                        </p:attrNameLst>
                                      </p:cBhvr>
                                      <p:tavLst>
                                        <p:tav tm="0" fmla="#ppt_y-sin(pi*$)/3">
                                          <p:val>
                                            <p:fltVal val="0.5"/>
                                          </p:val>
                                        </p:tav>
                                        <p:tav tm="100000">
                                          <p:val>
                                            <p:fltVal val="1"/>
                                          </p:val>
                                        </p:tav>
                                      </p:tavLst>
                                    </p:anim>
                                    <p:anim calcmode="lin" valueType="num">
                                      <p:cBhvr>
                                        <p:cTn id="17" dur="332" tmFilter="0,0; 0.1250,0.2665; 0.2500,0.4000; 0.3750,0.4650; 0.5000,0.5000; 0.6250,0.5350; 0.7500,0.6000; 0.8750,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8" dur="332" tmFilter="0,0; 0.1250,0.2665; 0.2500,0.4000; 0.3750,0.4650; 0.5000,0.5000; 0.6250,0.5350; 0.7500,0.6000; 0.8750,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19" dur="82" tmFilter="0,0; 0.1250,0.2665; 0.2500,0.4000; 0.3750,0.4650; 0.5000,0.5000; 0.6250,0.5350; 0.7500,0.6000; 0.8750,0.7335; 1,1">
                                          <p:stCondLst>
                                            <p:cond delay="828"/>
                                          </p:stCondLst>
                                        </p:cTn>
                                        <p:tgtEl>
                                          <p:spTgt spid="30"/>
                                        </p:tgtEl>
                                        <p:attrNameLst>
                                          <p:attrName>ppt_y</p:attrName>
                                        </p:attrNameLst>
                                      </p:cBhvr>
                                      <p:tavLst>
                                        <p:tav tm="0" fmla="#ppt_y-sin(pi*$)/81">
                                          <p:val>
                                            <p:fltVal val="0"/>
                                          </p:val>
                                        </p:tav>
                                        <p:tav tm="100000">
                                          <p:val>
                                            <p:fltVal val="1"/>
                                          </p:val>
                                        </p:tav>
                                      </p:tavLst>
                                    </p:anim>
                                    <p:animScale>
                                      <p:cBhvr additive="base">
                                        <p:cTn id="20" dur="13" fill="hold">
                                          <p:stCondLst>
                                            <p:cond delay="325"/>
                                          </p:stCondLst>
                                        </p:cTn>
                                        <p:tgtEl>
                                          <p:spTgt spid="30"/>
                                        </p:tgtEl>
                                      </p:cBhvr>
                                      <p:to x="100000" y="60000"/>
                                    </p:animScale>
                                    <p:animScale>
                                      <p:cBhvr additive="base">
                                        <p:cTn id="21" dur="83" decel="50000" fill="hold">
                                          <p:stCondLst>
                                            <p:cond delay="338"/>
                                          </p:stCondLst>
                                        </p:cTn>
                                        <p:tgtEl>
                                          <p:spTgt spid="30"/>
                                        </p:tgtEl>
                                      </p:cBhvr>
                                      <p:to x="100000" y="100000"/>
                                    </p:animScale>
                                    <p:animScale>
                                      <p:cBhvr additive="base">
                                        <p:cTn id="22" dur="13" fill="hold">
                                          <p:stCondLst>
                                            <p:cond delay="656"/>
                                          </p:stCondLst>
                                        </p:cTn>
                                        <p:tgtEl>
                                          <p:spTgt spid="30"/>
                                        </p:tgtEl>
                                      </p:cBhvr>
                                      <p:to x="100000" y="80000"/>
                                    </p:animScale>
                                    <p:animScale>
                                      <p:cBhvr additive="base">
                                        <p:cTn id="23" dur="83" decel="50000" fill="hold">
                                          <p:stCondLst>
                                            <p:cond delay="669"/>
                                          </p:stCondLst>
                                        </p:cTn>
                                        <p:tgtEl>
                                          <p:spTgt spid="30"/>
                                        </p:tgtEl>
                                      </p:cBhvr>
                                      <p:to x="100000" y="100000"/>
                                    </p:animScale>
                                    <p:animScale>
                                      <p:cBhvr additive="base">
                                        <p:cTn id="24" dur="13" fill="hold">
                                          <p:stCondLst>
                                            <p:cond delay="821"/>
                                          </p:stCondLst>
                                        </p:cTn>
                                        <p:tgtEl>
                                          <p:spTgt spid="30"/>
                                        </p:tgtEl>
                                      </p:cBhvr>
                                      <p:to x="100000" y="90000"/>
                                    </p:animScale>
                                    <p:animScale>
                                      <p:cBhvr additive="base">
                                        <p:cTn id="25" dur="83" decel="50000" fill="hold">
                                          <p:stCondLst>
                                            <p:cond delay="834"/>
                                          </p:stCondLst>
                                        </p:cTn>
                                        <p:tgtEl>
                                          <p:spTgt spid="30"/>
                                        </p:tgtEl>
                                      </p:cBhvr>
                                      <p:to x="100000" y="100000"/>
                                    </p:animScale>
                                    <p:animScale>
                                      <p:cBhvr additive="base">
                                        <p:cTn id="26" dur="13" fill="hold">
                                          <p:stCondLst>
                                            <p:cond delay="904"/>
                                          </p:stCondLst>
                                        </p:cTn>
                                        <p:tgtEl>
                                          <p:spTgt spid="30"/>
                                        </p:tgtEl>
                                      </p:cBhvr>
                                      <p:to x="100000" y="95000"/>
                                    </p:animScale>
                                    <p:animScale>
                                      <p:cBhvr additive="base">
                                        <p:cTn id="27" dur="83" decel="50000" fill="hold">
                                          <p:stCondLst>
                                            <p:cond delay="917"/>
                                          </p:stCondLst>
                                        </p:cTn>
                                        <p:tgtEl>
                                          <p:spTgt spid="30"/>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2"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290"/>
                                        <p:tgtEl>
                                          <p:spTgt spid="31"/>
                                        </p:tgtEl>
                                      </p:cBhvr>
                                    </p:animEffect>
                                    <p:anim calcmode="lin" valueType="num">
                                      <p:cBhvr>
                                        <p:cTn id="33" dur="911" tmFilter="0,0; 0.1400,0.3600; 0.4300,0.7300; 0.7100,0.9100; 1,1"/>
                                        <p:tgtEl>
                                          <p:spTgt spid="31"/>
                                        </p:tgtEl>
                                        <p:attrNameLst>
                                          <p:attrName>ppt_x</p:attrName>
                                        </p:attrNameLst>
                                      </p:cBhvr>
                                      <p:tavLst>
                                        <p:tav tm="0">
                                          <p:val>
                                            <p:strVal val="#ppt_x-0.25"/>
                                          </p:val>
                                        </p:tav>
                                        <p:tav tm="100000">
                                          <p:val>
                                            <p:strVal val="#ppt_x"/>
                                          </p:val>
                                        </p:tav>
                                      </p:tavLst>
                                    </p:anim>
                                    <p:anim calcmode="lin" valueType="num">
                                      <p:cBhvr>
                                        <p:cTn id="34" dur="332" tmFilter="0,0; 0.2500,0.0700; 0.5000,0.2000; 0.7500,0.4670; 1,1"/>
                                        <p:tgtEl>
                                          <p:spTgt spid="31"/>
                                        </p:tgtEl>
                                        <p:attrNameLst>
                                          <p:attrName>ppt_y</p:attrName>
                                        </p:attrNameLst>
                                      </p:cBhvr>
                                      <p:tavLst>
                                        <p:tav tm="0" fmla="#ppt_y-sin(pi*$)/3">
                                          <p:val>
                                            <p:fltVal val="0.5"/>
                                          </p:val>
                                        </p:tav>
                                        <p:tav tm="100000">
                                          <p:val>
                                            <p:fltVal val="1"/>
                                          </p:val>
                                        </p:tav>
                                      </p:tavLst>
                                    </p:anim>
                                    <p:anim calcmode="lin" valueType="num">
                                      <p:cBhvr>
                                        <p:cTn id="35" dur="332" tmFilter="0,0; 0.1250,0.2665; 0.2500,0.4000; 0.3750,0.4650; 0.5000,0.5000; 0.6250,0.5350; 0.7500,0.6000; 0.8750,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36" dur="332" tmFilter="0,0; 0.1250,0.2665; 0.2500,0.4000; 0.3750,0.4650; 0.5000,0.5000; 0.6250,0.5350; 0.7500,0.6000; 0.8750,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37" dur="82" tmFilter="0,0; 0.1250,0.2665; 0.2500,0.4000; 0.3750,0.4650; 0.5000,0.5000; 0.6250,0.5350; 0.7500,0.6000; 0.8750,0.7335; 1,1">
                                          <p:stCondLst>
                                            <p:cond delay="828"/>
                                          </p:stCondLst>
                                        </p:cTn>
                                        <p:tgtEl>
                                          <p:spTgt spid="31"/>
                                        </p:tgtEl>
                                        <p:attrNameLst>
                                          <p:attrName>ppt_y</p:attrName>
                                        </p:attrNameLst>
                                      </p:cBhvr>
                                      <p:tavLst>
                                        <p:tav tm="0" fmla="#ppt_y-sin(pi*$)/81">
                                          <p:val>
                                            <p:fltVal val="0"/>
                                          </p:val>
                                        </p:tav>
                                        <p:tav tm="100000">
                                          <p:val>
                                            <p:fltVal val="1"/>
                                          </p:val>
                                        </p:tav>
                                      </p:tavLst>
                                    </p:anim>
                                    <p:animScale>
                                      <p:cBhvr additive="base">
                                        <p:cTn id="38" dur="13" fill="hold">
                                          <p:stCondLst>
                                            <p:cond delay="325"/>
                                          </p:stCondLst>
                                        </p:cTn>
                                        <p:tgtEl>
                                          <p:spTgt spid="31"/>
                                        </p:tgtEl>
                                      </p:cBhvr>
                                      <p:to x="100000" y="60000"/>
                                    </p:animScale>
                                    <p:animScale>
                                      <p:cBhvr additive="base">
                                        <p:cTn id="39" dur="83" decel="50000" fill="hold">
                                          <p:stCondLst>
                                            <p:cond delay="338"/>
                                          </p:stCondLst>
                                        </p:cTn>
                                        <p:tgtEl>
                                          <p:spTgt spid="31"/>
                                        </p:tgtEl>
                                      </p:cBhvr>
                                      <p:to x="100000" y="100000"/>
                                    </p:animScale>
                                    <p:animScale>
                                      <p:cBhvr additive="base">
                                        <p:cTn id="40" dur="13" fill="hold">
                                          <p:stCondLst>
                                            <p:cond delay="656"/>
                                          </p:stCondLst>
                                        </p:cTn>
                                        <p:tgtEl>
                                          <p:spTgt spid="31"/>
                                        </p:tgtEl>
                                      </p:cBhvr>
                                      <p:to x="100000" y="80000"/>
                                    </p:animScale>
                                    <p:animScale>
                                      <p:cBhvr additive="base">
                                        <p:cTn id="41" dur="83" decel="50000" fill="hold">
                                          <p:stCondLst>
                                            <p:cond delay="669"/>
                                          </p:stCondLst>
                                        </p:cTn>
                                        <p:tgtEl>
                                          <p:spTgt spid="31"/>
                                        </p:tgtEl>
                                      </p:cBhvr>
                                      <p:to x="100000" y="100000"/>
                                    </p:animScale>
                                    <p:animScale>
                                      <p:cBhvr additive="base">
                                        <p:cTn id="42" dur="13" fill="hold">
                                          <p:stCondLst>
                                            <p:cond delay="821"/>
                                          </p:stCondLst>
                                        </p:cTn>
                                        <p:tgtEl>
                                          <p:spTgt spid="31"/>
                                        </p:tgtEl>
                                      </p:cBhvr>
                                      <p:to x="100000" y="90000"/>
                                    </p:animScale>
                                    <p:animScale>
                                      <p:cBhvr additive="base">
                                        <p:cTn id="43" dur="83" decel="50000" fill="hold">
                                          <p:stCondLst>
                                            <p:cond delay="834"/>
                                          </p:stCondLst>
                                        </p:cTn>
                                        <p:tgtEl>
                                          <p:spTgt spid="31"/>
                                        </p:tgtEl>
                                      </p:cBhvr>
                                      <p:to x="100000" y="100000"/>
                                    </p:animScale>
                                    <p:animScale>
                                      <p:cBhvr additive="base">
                                        <p:cTn id="44" dur="13" fill="hold">
                                          <p:stCondLst>
                                            <p:cond delay="904"/>
                                          </p:stCondLst>
                                        </p:cTn>
                                        <p:tgtEl>
                                          <p:spTgt spid="31"/>
                                        </p:tgtEl>
                                      </p:cBhvr>
                                      <p:to x="100000" y="95000"/>
                                    </p:animScale>
                                    <p:animScale>
                                      <p:cBhvr additive="base">
                                        <p:cTn id="45" dur="83" decel="50000" fill="hold">
                                          <p:stCondLst>
                                            <p:cond delay="917"/>
                                          </p:stCondLst>
                                        </p:cTn>
                                        <p:tgtEl>
                                          <p:spTgt spid="3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1" animBg="1"/>
      <p:bldP spid="31"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5852795" cy="399415"/>
            <a:chOff x="121920" y="71755"/>
            <a:chExt cx="5852795" cy="399415"/>
          </a:xfrm>
        </p:grpSpPr>
        <p:sp>
          <p:nvSpPr>
            <p:cNvPr id="9" name="文本框 8"/>
            <p:cNvSpPr txBox="1">
              <a:spLocks/>
            </p:cNvSpPr>
            <p:nvPr/>
          </p:nvSpPr>
          <p:spPr>
            <a:xfrm rot="0">
              <a:off x="692785" y="71755"/>
              <a:ext cx="528193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1456690" y="1563370"/>
            <a:ext cx="6232525" cy="25838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胃肠道蠕动减弱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表现为恶心、呕吐、食欲减退、腹胀、便秘或腹泻、口干、脱水、体重减</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轻。</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呼吸功能减退</a:t>
            </a:r>
            <a:r>
              <a:rPr lang="zh-CN" altLang="en-US" sz="1800">
                <a:latin typeface="Calibri" charset="0"/>
                <a:ea typeface="宋体" charset="0"/>
                <a:cs typeface="+mn-cs"/>
              </a:rPr>
              <a:t>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呼吸频率不规则，呼吸由深变浅，可出现鼻翼煽动、张口呼吸、潮式呼吸，由于呼吸道分泌物无法排出，呼吸时有痰鸣音或鼾声。</a:t>
            </a:r>
            <a:endParaRPr lang="ko-KR" altLang="en-US" sz="1800">
              <a:latin typeface="Calibri" charset="0"/>
              <a:ea typeface="宋体" charset="0"/>
              <a:cs typeface="+mn-cs"/>
            </a:endParaRPr>
          </a:p>
        </p:txBody>
      </p:sp>
      <p:pic>
        <p:nvPicPr>
          <p:cNvPr id="30" name="图片 29" descr="C:/Users/lenovo/AppData/Roaming/JisuOffice/ETemp/29484_14597488/fImage19518189592.png"/>
          <p:cNvPicPr>
            <a:picLocks noChangeAspect="1"/>
          </p:cNvPicPr>
          <p:nvPr/>
        </p:nvPicPr>
        <p:blipFill rotWithShape="1">
          <a:blip r:embed="rId3" cstate="hqprint">
            <a:extLst>
              <a:ext uri="{28A0092B-C50C-407E-A947-70E740481C1C}">
                <a14:useLocalDpi xmlns:a14="http://schemas.microsoft.com/office/drawing/2010/main"/>
              </a:ext>
            </a:extLst>
          </a:blip>
          <a:srcRect/>
          <a:stretch>
            <a:fillRect/>
          </a:stretch>
        </p:blipFill>
        <p:spPr>
          <a:xfrm rot="0">
            <a:off x="565785" y="1657350"/>
            <a:ext cx="886460" cy="826770"/>
          </a:xfrm>
          <a:prstGeom prst="rect"/>
          <a:noFill/>
        </p:spPr>
      </p:pic>
      <p:pic>
        <p:nvPicPr>
          <p:cNvPr id="31" name="图片 30" descr="C:/Users/lenovo/AppData/Roaming/JisuOffice/ETemp/29484_14597488/fImage1733118984662.png"/>
          <p:cNvPicPr>
            <a:picLocks noChangeAspect="1"/>
          </p:cNvPicPr>
          <p:nvPr/>
        </p:nvPicPr>
        <p:blipFill rotWithShape="1">
          <a:blip r:embed="rId4" cstate="hqprint">
            <a:extLst>
              <a:ext uri="{28A0092B-C50C-407E-A947-70E740481C1C}">
                <a14:useLocalDpi xmlns:a14="http://schemas.microsoft.com/office/drawing/2010/main"/>
              </a:ext>
            </a:extLst>
          </a:blip>
          <a:srcRect/>
          <a:stretch>
            <a:fillRect/>
          </a:stretch>
        </p:blipFill>
        <p:spPr>
          <a:xfrm rot="0">
            <a:off x="642620" y="3178810"/>
            <a:ext cx="811530" cy="767715"/>
          </a:xfrm>
          <a:prstGeom prst="rect"/>
          <a:noFill/>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1"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down)">
                                      <p:cBhvr>
                                        <p:cTn id="14" dur="290"/>
                                        <p:tgtEl>
                                          <p:spTgt spid="30"/>
                                        </p:tgtEl>
                                      </p:cBhvr>
                                    </p:animEffect>
                                    <p:anim calcmode="lin" valueType="num">
                                      <p:cBhvr>
                                        <p:cTn id="15" dur="911" tmFilter="0,0; 0.1400,0.3600; 0.4300,0.7300; 0.7100,0.9100; 1,1"/>
                                        <p:tgtEl>
                                          <p:spTgt spid="30"/>
                                        </p:tgtEl>
                                        <p:attrNameLst>
                                          <p:attrName>ppt_x</p:attrName>
                                        </p:attrNameLst>
                                      </p:cBhvr>
                                      <p:tavLst>
                                        <p:tav tm="0">
                                          <p:val>
                                            <p:strVal val="#ppt_x-0.25"/>
                                          </p:val>
                                        </p:tav>
                                        <p:tav tm="100000">
                                          <p:val>
                                            <p:strVal val="#ppt_x"/>
                                          </p:val>
                                        </p:tav>
                                      </p:tavLst>
                                    </p:anim>
                                    <p:anim calcmode="lin" valueType="num">
                                      <p:cBhvr>
                                        <p:cTn id="16" dur="332" tmFilter="0,0; 0.2500,0.0700; 0.5000,0.2000; 0.7500,0.4670; 1,1"/>
                                        <p:tgtEl>
                                          <p:spTgt spid="30"/>
                                        </p:tgtEl>
                                        <p:attrNameLst>
                                          <p:attrName>ppt_y</p:attrName>
                                        </p:attrNameLst>
                                      </p:cBhvr>
                                      <p:tavLst>
                                        <p:tav tm="0" fmla="#ppt_y-sin(pi*$)/3">
                                          <p:val>
                                            <p:fltVal val="0.5"/>
                                          </p:val>
                                        </p:tav>
                                        <p:tav tm="100000">
                                          <p:val>
                                            <p:fltVal val="1"/>
                                          </p:val>
                                        </p:tav>
                                      </p:tavLst>
                                    </p:anim>
                                    <p:anim calcmode="lin" valueType="num">
                                      <p:cBhvr>
                                        <p:cTn id="17" dur="332" tmFilter="0,0; 0.1250,0.2665; 0.2500,0.4000; 0.3750,0.4650; 0.5000,0.5000; 0.6250,0.5350; 0.7500,0.6000; 0.8750,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8" dur="332" tmFilter="0,0; 0.1250,0.2665; 0.2500,0.4000; 0.3750,0.4650; 0.5000,0.5000; 0.6250,0.5350; 0.7500,0.6000; 0.8750,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19" dur="82" tmFilter="0,0; 0.1250,0.2665; 0.2500,0.4000; 0.3750,0.4650; 0.5000,0.5000; 0.6250,0.5350; 0.7500,0.6000; 0.8750,0.7335; 1,1">
                                          <p:stCondLst>
                                            <p:cond delay="828"/>
                                          </p:stCondLst>
                                        </p:cTn>
                                        <p:tgtEl>
                                          <p:spTgt spid="30"/>
                                        </p:tgtEl>
                                        <p:attrNameLst>
                                          <p:attrName>ppt_y</p:attrName>
                                        </p:attrNameLst>
                                      </p:cBhvr>
                                      <p:tavLst>
                                        <p:tav tm="0" fmla="#ppt_y-sin(pi*$)/81">
                                          <p:val>
                                            <p:fltVal val="0"/>
                                          </p:val>
                                        </p:tav>
                                        <p:tav tm="100000">
                                          <p:val>
                                            <p:fltVal val="1"/>
                                          </p:val>
                                        </p:tav>
                                      </p:tavLst>
                                    </p:anim>
                                    <p:animScale>
                                      <p:cBhvr additive="base">
                                        <p:cTn id="20" dur="13" fill="hold">
                                          <p:stCondLst>
                                            <p:cond delay="325"/>
                                          </p:stCondLst>
                                        </p:cTn>
                                        <p:tgtEl>
                                          <p:spTgt spid="30"/>
                                        </p:tgtEl>
                                      </p:cBhvr>
                                      <p:to x="100000" y="60000"/>
                                    </p:animScale>
                                    <p:animScale>
                                      <p:cBhvr additive="base">
                                        <p:cTn id="21" dur="83" decel="50000" fill="hold">
                                          <p:stCondLst>
                                            <p:cond delay="338"/>
                                          </p:stCondLst>
                                        </p:cTn>
                                        <p:tgtEl>
                                          <p:spTgt spid="30"/>
                                        </p:tgtEl>
                                      </p:cBhvr>
                                      <p:to x="100000" y="100000"/>
                                    </p:animScale>
                                    <p:animScale>
                                      <p:cBhvr additive="base">
                                        <p:cTn id="22" dur="13" fill="hold">
                                          <p:stCondLst>
                                            <p:cond delay="656"/>
                                          </p:stCondLst>
                                        </p:cTn>
                                        <p:tgtEl>
                                          <p:spTgt spid="30"/>
                                        </p:tgtEl>
                                      </p:cBhvr>
                                      <p:to x="100000" y="80000"/>
                                    </p:animScale>
                                    <p:animScale>
                                      <p:cBhvr additive="base">
                                        <p:cTn id="23" dur="83" decel="50000" fill="hold">
                                          <p:stCondLst>
                                            <p:cond delay="669"/>
                                          </p:stCondLst>
                                        </p:cTn>
                                        <p:tgtEl>
                                          <p:spTgt spid="30"/>
                                        </p:tgtEl>
                                      </p:cBhvr>
                                      <p:to x="100000" y="100000"/>
                                    </p:animScale>
                                    <p:animScale>
                                      <p:cBhvr additive="base">
                                        <p:cTn id="24" dur="13" fill="hold">
                                          <p:stCondLst>
                                            <p:cond delay="821"/>
                                          </p:stCondLst>
                                        </p:cTn>
                                        <p:tgtEl>
                                          <p:spTgt spid="30"/>
                                        </p:tgtEl>
                                      </p:cBhvr>
                                      <p:to x="100000" y="90000"/>
                                    </p:animScale>
                                    <p:animScale>
                                      <p:cBhvr additive="base">
                                        <p:cTn id="25" dur="83" decel="50000" fill="hold">
                                          <p:stCondLst>
                                            <p:cond delay="834"/>
                                          </p:stCondLst>
                                        </p:cTn>
                                        <p:tgtEl>
                                          <p:spTgt spid="30"/>
                                        </p:tgtEl>
                                      </p:cBhvr>
                                      <p:to x="100000" y="100000"/>
                                    </p:animScale>
                                    <p:animScale>
                                      <p:cBhvr additive="base">
                                        <p:cTn id="26" dur="13" fill="hold">
                                          <p:stCondLst>
                                            <p:cond delay="904"/>
                                          </p:stCondLst>
                                        </p:cTn>
                                        <p:tgtEl>
                                          <p:spTgt spid="30"/>
                                        </p:tgtEl>
                                      </p:cBhvr>
                                      <p:to x="100000" y="95000"/>
                                    </p:animScale>
                                    <p:animScale>
                                      <p:cBhvr additive="base">
                                        <p:cTn id="27" dur="83" decel="50000" fill="hold">
                                          <p:stCondLst>
                                            <p:cond delay="917"/>
                                          </p:stCondLst>
                                        </p:cTn>
                                        <p:tgtEl>
                                          <p:spTgt spid="30"/>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2"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290"/>
                                        <p:tgtEl>
                                          <p:spTgt spid="31"/>
                                        </p:tgtEl>
                                      </p:cBhvr>
                                    </p:animEffect>
                                    <p:anim calcmode="lin" valueType="num">
                                      <p:cBhvr>
                                        <p:cTn id="33" dur="911" tmFilter="0,0; 0.1400,0.3600; 0.4300,0.7300; 0.7100,0.9100; 1,1"/>
                                        <p:tgtEl>
                                          <p:spTgt spid="31"/>
                                        </p:tgtEl>
                                        <p:attrNameLst>
                                          <p:attrName>ppt_x</p:attrName>
                                        </p:attrNameLst>
                                      </p:cBhvr>
                                      <p:tavLst>
                                        <p:tav tm="0">
                                          <p:val>
                                            <p:strVal val="#ppt_x-0.25"/>
                                          </p:val>
                                        </p:tav>
                                        <p:tav tm="100000">
                                          <p:val>
                                            <p:strVal val="#ppt_x"/>
                                          </p:val>
                                        </p:tav>
                                      </p:tavLst>
                                    </p:anim>
                                    <p:anim calcmode="lin" valueType="num">
                                      <p:cBhvr>
                                        <p:cTn id="34" dur="332" tmFilter="0,0; 0.2500,0.0700; 0.5000,0.2000; 0.7500,0.4670; 1,1"/>
                                        <p:tgtEl>
                                          <p:spTgt spid="31"/>
                                        </p:tgtEl>
                                        <p:attrNameLst>
                                          <p:attrName>ppt_y</p:attrName>
                                        </p:attrNameLst>
                                      </p:cBhvr>
                                      <p:tavLst>
                                        <p:tav tm="0" fmla="#ppt_y-sin(pi*$)/3">
                                          <p:val>
                                            <p:fltVal val="0.5"/>
                                          </p:val>
                                        </p:tav>
                                        <p:tav tm="100000">
                                          <p:val>
                                            <p:fltVal val="1"/>
                                          </p:val>
                                        </p:tav>
                                      </p:tavLst>
                                    </p:anim>
                                    <p:anim calcmode="lin" valueType="num">
                                      <p:cBhvr>
                                        <p:cTn id="35" dur="332" tmFilter="0,0; 0.1250,0.2665; 0.2500,0.4000; 0.3750,0.4650; 0.5000,0.5000; 0.6250,0.5350; 0.7500,0.6000; 0.8750,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36" dur="332" tmFilter="0,0; 0.1250,0.2665; 0.2500,0.4000; 0.3750,0.4650; 0.5000,0.5000; 0.6250,0.5350; 0.7500,0.6000; 0.8750,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37" dur="82" tmFilter="0,0; 0.1250,0.2665; 0.2500,0.4000; 0.3750,0.4650; 0.5000,0.5000; 0.6250,0.5350; 0.7500,0.6000; 0.8750,0.7335; 1,1">
                                          <p:stCondLst>
                                            <p:cond delay="828"/>
                                          </p:stCondLst>
                                        </p:cTn>
                                        <p:tgtEl>
                                          <p:spTgt spid="31"/>
                                        </p:tgtEl>
                                        <p:attrNameLst>
                                          <p:attrName>ppt_y</p:attrName>
                                        </p:attrNameLst>
                                      </p:cBhvr>
                                      <p:tavLst>
                                        <p:tav tm="0" fmla="#ppt_y-sin(pi*$)/81">
                                          <p:val>
                                            <p:fltVal val="0"/>
                                          </p:val>
                                        </p:tav>
                                        <p:tav tm="100000">
                                          <p:val>
                                            <p:fltVal val="1"/>
                                          </p:val>
                                        </p:tav>
                                      </p:tavLst>
                                    </p:anim>
                                    <p:animScale>
                                      <p:cBhvr additive="base">
                                        <p:cTn id="38" dur="13" fill="hold">
                                          <p:stCondLst>
                                            <p:cond delay="325"/>
                                          </p:stCondLst>
                                        </p:cTn>
                                        <p:tgtEl>
                                          <p:spTgt spid="31"/>
                                        </p:tgtEl>
                                      </p:cBhvr>
                                      <p:to x="100000" y="60000"/>
                                    </p:animScale>
                                    <p:animScale>
                                      <p:cBhvr additive="base">
                                        <p:cTn id="39" dur="83" decel="50000" fill="hold">
                                          <p:stCondLst>
                                            <p:cond delay="338"/>
                                          </p:stCondLst>
                                        </p:cTn>
                                        <p:tgtEl>
                                          <p:spTgt spid="31"/>
                                        </p:tgtEl>
                                      </p:cBhvr>
                                      <p:to x="100000" y="100000"/>
                                    </p:animScale>
                                    <p:animScale>
                                      <p:cBhvr additive="base">
                                        <p:cTn id="40" dur="13" fill="hold">
                                          <p:stCondLst>
                                            <p:cond delay="656"/>
                                          </p:stCondLst>
                                        </p:cTn>
                                        <p:tgtEl>
                                          <p:spTgt spid="31"/>
                                        </p:tgtEl>
                                      </p:cBhvr>
                                      <p:to x="100000" y="80000"/>
                                    </p:animScale>
                                    <p:animScale>
                                      <p:cBhvr additive="base">
                                        <p:cTn id="41" dur="83" decel="50000" fill="hold">
                                          <p:stCondLst>
                                            <p:cond delay="669"/>
                                          </p:stCondLst>
                                        </p:cTn>
                                        <p:tgtEl>
                                          <p:spTgt spid="31"/>
                                        </p:tgtEl>
                                      </p:cBhvr>
                                      <p:to x="100000" y="100000"/>
                                    </p:animScale>
                                    <p:animScale>
                                      <p:cBhvr additive="base">
                                        <p:cTn id="42" dur="13" fill="hold">
                                          <p:stCondLst>
                                            <p:cond delay="821"/>
                                          </p:stCondLst>
                                        </p:cTn>
                                        <p:tgtEl>
                                          <p:spTgt spid="31"/>
                                        </p:tgtEl>
                                      </p:cBhvr>
                                      <p:to x="100000" y="90000"/>
                                    </p:animScale>
                                    <p:animScale>
                                      <p:cBhvr additive="base">
                                        <p:cTn id="43" dur="83" decel="50000" fill="hold">
                                          <p:stCondLst>
                                            <p:cond delay="834"/>
                                          </p:stCondLst>
                                        </p:cTn>
                                        <p:tgtEl>
                                          <p:spTgt spid="31"/>
                                        </p:tgtEl>
                                      </p:cBhvr>
                                      <p:to x="100000" y="100000"/>
                                    </p:animScale>
                                    <p:animScale>
                                      <p:cBhvr additive="base">
                                        <p:cTn id="44" dur="13" fill="hold">
                                          <p:stCondLst>
                                            <p:cond delay="904"/>
                                          </p:stCondLst>
                                        </p:cTn>
                                        <p:tgtEl>
                                          <p:spTgt spid="31"/>
                                        </p:tgtEl>
                                      </p:cBhvr>
                                      <p:to x="100000" y="95000"/>
                                    </p:animScale>
                                    <p:animScale>
                                      <p:cBhvr additive="base">
                                        <p:cTn id="45" dur="83" decel="50000" fill="hold">
                                          <p:stCondLst>
                                            <p:cond delay="917"/>
                                          </p:stCondLst>
                                        </p:cTn>
                                        <p:tgtEl>
                                          <p:spTgt spid="3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1" animBg="1"/>
      <p:bldP spid="31"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5852795" cy="399415"/>
            <a:chOff x="121920" y="71755"/>
            <a:chExt cx="5852795" cy="399415"/>
          </a:xfrm>
        </p:grpSpPr>
        <p:sp>
          <p:nvSpPr>
            <p:cNvPr id="9" name="文本框 8"/>
            <p:cNvSpPr txBox="1">
              <a:spLocks/>
            </p:cNvSpPr>
            <p:nvPr/>
          </p:nvSpPr>
          <p:spPr>
            <a:xfrm rot="0">
              <a:off x="692785" y="71755"/>
              <a:ext cx="528193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1304925" y="1143635"/>
            <a:ext cx="6634480" cy="286067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知觉改变  </a:t>
            </a:r>
            <a:endParaRPr lang="ko-KR" altLang="en-US" sz="1800" b="1">
              <a:latin typeface="Calibri" charset="0"/>
              <a:ea typeface="Arial"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视觉减退，后逐渐消失，眼睑干燥，但听觉仍存在。</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b="1">
              <a:latin typeface="Calibri" charset="0"/>
              <a:ea typeface="Arial"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意识改变 </a:t>
            </a:r>
            <a:r>
              <a:rPr lang="zh-CN" altLang="en-US" sz="1800">
                <a:latin typeface="Calibri" charset="0"/>
                <a:ea typeface="宋体" charset="0"/>
                <a:cs typeface="+mn-cs"/>
              </a:rPr>
              <a:t>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根据病情的不同，有些老年人表现为神志清醒，有些老年人则表现为嗜睡、意识模糊、昏睡、昏迷。</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疼痛  </a:t>
            </a:r>
            <a:endParaRPr lang="ko-KR" altLang="en-US" sz="1800" b="1">
              <a:latin typeface="Calibri" charset="0"/>
              <a:ea typeface="Arial"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大部分老年人临终时有疼痛，表现为烦躁不安、瞳孔散大、大声呻吟、五官扭曲、眉头紧锁、双眼大睁或紧闭、双眼无神、咬牙。</a:t>
            </a:r>
            <a:endParaRPr lang="ko-KR" altLang="en-US" sz="1800">
              <a:latin typeface="Calibri" charset="0"/>
              <a:ea typeface="宋体" charset="0"/>
              <a:cs typeface="+mn-cs"/>
            </a:endParaRPr>
          </a:p>
        </p:txBody>
      </p:sp>
      <p:pic>
        <p:nvPicPr>
          <p:cNvPr id="34" name="图片 33" descr="C:/Users/lenovo/AppData/Roaming/JisuOffice/ETemp/29484_14597488/fImage1694519073063.png"/>
          <p:cNvPicPr>
            <a:picLocks noChangeAspect="1"/>
          </p:cNvPicPr>
          <p:nvPr/>
        </p:nvPicPr>
        <p:blipFill rotWithShape="1">
          <a:blip r:embed="rId3" cstate="hqprint">
            <a:extLst>
              <a:ext uri="{28A0092B-C50C-407E-A947-70E740481C1C}">
                <a14:useLocalDpi xmlns:a14="http://schemas.microsoft.com/office/drawing/2010/main"/>
              </a:ext>
            </a:extLst>
          </a:blip>
          <a:srcRect/>
          <a:stretch>
            <a:fillRect/>
          </a:stretch>
        </p:blipFill>
        <p:spPr>
          <a:xfrm rot="0">
            <a:off x="494029" y="1049655"/>
            <a:ext cx="767715" cy="767715"/>
          </a:xfrm>
          <a:prstGeom prst="rect"/>
          <a:noFill/>
        </p:spPr>
      </p:pic>
      <p:pic>
        <p:nvPicPr>
          <p:cNvPr id="35" name="图片 34" descr="C:/Users/lenovo/AppData/Roaming/JisuOffice/ETemp/29484_14597488/fImage861219086693.png"/>
          <p:cNvPicPr>
            <a:picLocks noChangeAspect="1"/>
          </p:cNvPicPr>
          <p:nvPr/>
        </p:nvPicPr>
        <p:blipFill rotWithShape="1">
          <a:blip r:embed="rId4" cstate="print">
            <a:extLst>
              <a:ext uri="{28A0092B-C50C-407E-A947-70E740481C1C}">
                <a14:useLocalDpi xmlns:a14="http://schemas.microsoft.com/office/drawing/2010/main" val="0"/>
              </a:ext>
            </a:extLst>
          </a:blip>
          <a:stretch>
            <a:fillRect/>
          </a:stretch>
        </p:blipFill>
        <p:spPr>
          <a:xfrm rot="0">
            <a:off x="517525" y="3125470"/>
            <a:ext cx="741680" cy="643255"/>
          </a:xfrm>
          <a:prstGeom prst="rect"/>
          <a:noFill/>
        </p:spPr>
      </p:pic>
      <p:pic>
        <p:nvPicPr>
          <p:cNvPr id="36" name="图片 35" descr="C:/Users/lenovo/AppData/Roaming/JisuOffice/ETemp/29484_14597488/fImage887019098935.png"/>
          <p:cNvPicPr>
            <a:picLocks noChangeAspect="1"/>
          </p:cNvPicPr>
          <p:nvPr/>
        </p:nvPicPr>
        <p:blipFill rotWithShape="1">
          <a:blip r:embed="rId5" cstate="print">
            <a:extLst>
              <a:ext uri="{28A0092B-C50C-407E-A947-70E740481C1C}">
                <a14:useLocalDpi xmlns:a14="http://schemas.microsoft.com/office/drawing/2010/main" val="0"/>
              </a:ext>
            </a:extLst>
          </a:blip>
          <a:stretch>
            <a:fillRect/>
          </a:stretch>
        </p:blipFill>
        <p:spPr>
          <a:xfrm rot="0">
            <a:off x="446405" y="2000250"/>
            <a:ext cx="920750" cy="768985"/>
          </a:xfrm>
          <a:prstGeom prst="rect"/>
          <a:noFill/>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1"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down)">
                                      <p:cBhvr>
                                        <p:cTn id="14" dur="290"/>
                                        <p:tgtEl>
                                          <p:spTgt spid="34"/>
                                        </p:tgtEl>
                                      </p:cBhvr>
                                    </p:animEffect>
                                    <p:anim calcmode="lin" valueType="num">
                                      <p:cBhvr>
                                        <p:cTn id="15" dur="911" tmFilter="0,0; 0.1400,0.3600; 0.4300,0.7300; 0.7100,0.9100; 1,1"/>
                                        <p:tgtEl>
                                          <p:spTgt spid="34"/>
                                        </p:tgtEl>
                                        <p:attrNameLst>
                                          <p:attrName>ppt_x</p:attrName>
                                        </p:attrNameLst>
                                      </p:cBhvr>
                                      <p:tavLst>
                                        <p:tav tm="0">
                                          <p:val>
                                            <p:strVal val="#ppt_x-0.25"/>
                                          </p:val>
                                        </p:tav>
                                        <p:tav tm="100000">
                                          <p:val>
                                            <p:strVal val="#ppt_x"/>
                                          </p:val>
                                        </p:tav>
                                      </p:tavLst>
                                    </p:anim>
                                    <p:anim calcmode="lin" valueType="num">
                                      <p:cBhvr>
                                        <p:cTn id="16" dur="332" tmFilter="0,0; 0.2500,0.0700; 0.5000,0.2000; 0.7500,0.4670; 1,1"/>
                                        <p:tgtEl>
                                          <p:spTgt spid="34"/>
                                        </p:tgtEl>
                                        <p:attrNameLst>
                                          <p:attrName>ppt_y</p:attrName>
                                        </p:attrNameLst>
                                      </p:cBhvr>
                                      <p:tavLst>
                                        <p:tav tm="0" fmla="#ppt_y-sin(pi*$)/3">
                                          <p:val>
                                            <p:fltVal val="0.5"/>
                                          </p:val>
                                        </p:tav>
                                        <p:tav tm="100000">
                                          <p:val>
                                            <p:fltVal val="1"/>
                                          </p:val>
                                        </p:tav>
                                      </p:tavLst>
                                    </p:anim>
                                    <p:anim calcmode="lin" valueType="num">
                                      <p:cBhvr>
                                        <p:cTn id="17" dur="332" tmFilter="0,0; 0.1250,0.2665; 0.2500,0.4000; 0.3750,0.4650; 0.5000,0.5000; 0.6250,0.5350; 0.7500,0.6000; 0.8750,0.7335; 1,1">
                                          <p:stCondLst>
                                            <p:cond delay="332"/>
                                          </p:stCondLst>
                                        </p:cTn>
                                        <p:tgtEl>
                                          <p:spTgt spid="34"/>
                                        </p:tgtEl>
                                        <p:attrNameLst>
                                          <p:attrName>ppt_y</p:attrName>
                                        </p:attrNameLst>
                                      </p:cBhvr>
                                      <p:tavLst>
                                        <p:tav tm="0" fmla="#ppt_y-sin(pi*$)/9">
                                          <p:val>
                                            <p:fltVal val="0"/>
                                          </p:val>
                                        </p:tav>
                                        <p:tav tm="100000">
                                          <p:val>
                                            <p:fltVal val="1"/>
                                          </p:val>
                                        </p:tav>
                                      </p:tavLst>
                                    </p:anim>
                                    <p:anim calcmode="lin" valueType="num">
                                      <p:cBhvr>
                                        <p:cTn id="18" dur="332" tmFilter="0,0; 0.1250,0.2665; 0.2500,0.4000; 0.3750,0.4650; 0.5000,0.5000; 0.6250,0.5350; 0.7500,0.6000; 0.8750,0.7335; 1,1">
                                          <p:stCondLst>
                                            <p:cond delay="662"/>
                                          </p:stCondLst>
                                        </p:cTn>
                                        <p:tgtEl>
                                          <p:spTgt spid="34"/>
                                        </p:tgtEl>
                                        <p:attrNameLst>
                                          <p:attrName>ppt_y</p:attrName>
                                        </p:attrNameLst>
                                      </p:cBhvr>
                                      <p:tavLst>
                                        <p:tav tm="0" fmla="#ppt_y-sin(pi*$)/27">
                                          <p:val>
                                            <p:fltVal val="0"/>
                                          </p:val>
                                        </p:tav>
                                        <p:tav tm="100000">
                                          <p:val>
                                            <p:fltVal val="1"/>
                                          </p:val>
                                        </p:tav>
                                      </p:tavLst>
                                    </p:anim>
                                    <p:anim calcmode="lin" valueType="num">
                                      <p:cBhvr>
                                        <p:cTn id="19" dur="82" tmFilter="0,0; 0.1250,0.2665; 0.2500,0.4000; 0.3750,0.4650; 0.5000,0.5000; 0.6250,0.5350; 0.7500,0.6000; 0.8750,0.7335; 1,1">
                                          <p:stCondLst>
                                            <p:cond delay="828"/>
                                          </p:stCondLst>
                                        </p:cTn>
                                        <p:tgtEl>
                                          <p:spTgt spid="34"/>
                                        </p:tgtEl>
                                        <p:attrNameLst>
                                          <p:attrName>ppt_y</p:attrName>
                                        </p:attrNameLst>
                                      </p:cBhvr>
                                      <p:tavLst>
                                        <p:tav tm="0" fmla="#ppt_y-sin(pi*$)/81">
                                          <p:val>
                                            <p:fltVal val="0"/>
                                          </p:val>
                                        </p:tav>
                                        <p:tav tm="100000">
                                          <p:val>
                                            <p:fltVal val="1"/>
                                          </p:val>
                                        </p:tav>
                                      </p:tavLst>
                                    </p:anim>
                                    <p:animScale>
                                      <p:cBhvr additive="base">
                                        <p:cTn id="20" dur="13" fill="hold">
                                          <p:stCondLst>
                                            <p:cond delay="325"/>
                                          </p:stCondLst>
                                        </p:cTn>
                                        <p:tgtEl>
                                          <p:spTgt spid="34"/>
                                        </p:tgtEl>
                                      </p:cBhvr>
                                      <p:to x="100000" y="60000"/>
                                    </p:animScale>
                                    <p:animScale>
                                      <p:cBhvr additive="base">
                                        <p:cTn id="21" dur="83" decel="50000" fill="hold">
                                          <p:stCondLst>
                                            <p:cond delay="338"/>
                                          </p:stCondLst>
                                        </p:cTn>
                                        <p:tgtEl>
                                          <p:spTgt spid="34"/>
                                        </p:tgtEl>
                                      </p:cBhvr>
                                      <p:to x="100000" y="100000"/>
                                    </p:animScale>
                                    <p:animScale>
                                      <p:cBhvr additive="base">
                                        <p:cTn id="22" dur="13" fill="hold">
                                          <p:stCondLst>
                                            <p:cond delay="656"/>
                                          </p:stCondLst>
                                        </p:cTn>
                                        <p:tgtEl>
                                          <p:spTgt spid="34"/>
                                        </p:tgtEl>
                                      </p:cBhvr>
                                      <p:to x="100000" y="80000"/>
                                    </p:animScale>
                                    <p:animScale>
                                      <p:cBhvr additive="base">
                                        <p:cTn id="23" dur="83" decel="50000" fill="hold">
                                          <p:stCondLst>
                                            <p:cond delay="669"/>
                                          </p:stCondLst>
                                        </p:cTn>
                                        <p:tgtEl>
                                          <p:spTgt spid="34"/>
                                        </p:tgtEl>
                                      </p:cBhvr>
                                      <p:to x="100000" y="100000"/>
                                    </p:animScale>
                                    <p:animScale>
                                      <p:cBhvr additive="base">
                                        <p:cTn id="24" dur="13" fill="hold">
                                          <p:stCondLst>
                                            <p:cond delay="821"/>
                                          </p:stCondLst>
                                        </p:cTn>
                                        <p:tgtEl>
                                          <p:spTgt spid="34"/>
                                        </p:tgtEl>
                                      </p:cBhvr>
                                      <p:to x="100000" y="90000"/>
                                    </p:animScale>
                                    <p:animScale>
                                      <p:cBhvr additive="base">
                                        <p:cTn id="25" dur="83" decel="50000" fill="hold">
                                          <p:stCondLst>
                                            <p:cond delay="834"/>
                                          </p:stCondLst>
                                        </p:cTn>
                                        <p:tgtEl>
                                          <p:spTgt spid="34"/>
                                        </p:tgtEl>
                                      </p:cBhvr>
                                      <p:to x="100000" y="100000"/>
                                    </p:animScale>
                                    <p:animScale>
                                      <p:cBhvr additive="base">
                                        <p:cTn id="26" dur="13" fill="hold">
                                          <p:stCondLst>
                                            <p:cond delay="904"/>
                                          </p:stCondLst>
                                        </p:cTn>
                                        <p:tgtEl>
                                          <p:spTgt spid="34"/>
                                        </p:tgtEl>
                                      </p:cBhvr>
                                      <p:to x="100000" y="95000"/>
                                    </p:animScale>
                                    <p:animScale>
                                      <p:cBhvr additive="base">
                                        <p:cTn id="27" dur="83" decel="50000" fill="hold">
                                          <p:stCondLst>
                                            <p:cond delay="917"/>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90550" y="929640"/>
            <a:ext cx="7652385" cy="25838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（二）临终老年人的身体照料</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1.改善呼吸功能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（1）临终老年人的房间应定时通风换气，保持空气清新。</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（2）临终老年人应采取半坐卧位、仰卧位头偏向一侧、侧卧位，以防止口腔、呼吸道分泌物吸入气管引起窒息和肺部感染。</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（3）为临终老年人拍背排痰或雾化吸入稀释痰液。</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（4）按照医护人员的要求为临终老年人吸氧。</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90550" y="929640"/>
            <a:ext cx="7652385" cy="203009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2.减轻疼痛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护理员应注意观察疼痛的情况，如疼痛性质、部位、程度、持续时间，及时向医护人员报告临终老年人的疼痛情况，协助医务人员采用合理的方式为老年人止痛，尽可能地老年人安宁无痛苦的走完人生的最后阶段。常见缓解疼痛的方式有：稳定情绪、转移注意力、使老年人放松、使用适宜的止痛药等。</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90550" y="929640"/>
            <a:ext cx="7652385" cy="203009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3.促进舒适</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（1）定时翻身，避免局部组织长期受压，防治发生压疮。</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2）加强观察，保持皮肤清洁干燥。尤其注意肛门周围皮肤、以及长期受压的部位皮肤有无发红、发黑、破皮、水泡等情况。大小便失禁的老年人，要使用纸尿裤或护理垫，并及时更换。皮肤、衣物、床单被污染或潮湿时要及时清洁、更换。保持床单、护理垫平整无渣屑。</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90550" y="929640"/>
            <a:ext cx="7652385" cy="369125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（3）保持口腔清洁舒适。</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每天检查口腔黏膜是否有干燥、疼痛、溃疡、出血、白斑等，根据老年人口腔的情况在医护人员的指导下对老年人的口腔进行清洁。对口腔黏膜干燥的老年人可帮助其漱口，不能漱口的老年人，应使用镊子夹取无菌湿棉球湿润口腔黏膜。</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观察老年人口唇是否干燥、开裂、出血，如果有，可用灭菌纱布蘸生理盐水湿润口唇并涂润唇膏保护。</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（4）保持眼部舒适，要每天洗脸，清洁眼部。</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对于眼睑干燥的老年人应先用清洁毛巾清洁面部眼眶周围，再按照医护人员的要求滴眼药水保持眼睑湿润舒适。对眼睑不能闭合的昏迷患者，滴眼药水后用生理盐水浸湿的无菌纱布覆盖眼部或在眼部涂眼药膏以保护眼球。</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10" name="组合 9"/>
          <p:cNvGrpSpPr/>
          <p:nvPr/>
        </p:nvGrpSpPr>
        <p:grpSpPr>
          <a:xfrm rot="0">
            <a:off x="121920" y="89535"/>
            <a:ext cx="546735" cy="300355"/>
            <a:chOff x="121920" y="89535"/>
            <a:chExt cx="546735" cy="300355"/>
          </a:xfrm>
        </p:grpSpPr>
        <p:sp>
          <p:nvSpPr>
            <p:cNvPr id="11" name="对角圆角矩形 10"/>
            <p:cNvSpPr/>
            <p:nvPr/>
          </p:nvSpPr>
          <p:spPr>
            <a:xfrm>
              <a:off x="121920" y="89535"/>
              <a:ext cx="546735" cy="30035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267335" y="149860"/>
              <a:ext cx="255270" cy="179705"/>
            </a:xfrm>
            <a:prstGeom prst="rect">
              <a:avLst/>
            </a:prstGeom>
          </p:spPr>
        </p:pic>
      </p:grpSp>
      <p:grpSp>
        <p:nvGrpSpPr>
          <p:cNvPr id="22" name="组合 2"/>
          <p:cNvGrpSpPr/>
          <p:nvPr/>
        </p:nvGrpSpPr>
        <p:grpSpPr>
          <a:xfrm>
            <a:off x="668655" y="702310"/>
            <a:ext cx="2200910" cy="4084955"/>
            <a:chOff x="668655" y="702310"/>
            <a:chExt cx="2200910" cy="4084955"/>
          </a:xfrm>
        </p:grpSpPr>
        <p:sp>
          <p:nvSpPr>
            <p:cNvPr id="23" name="任意多边形 22"/>
            <p:cNvSpPr>
              <a:spLocks/>
            </p:cNvSpPr>
            <p:nvPr/>
          </p:nvSpPr>
          <p:spPr>
            <a:xfrm rot="0">
              <a:off x="690880" y="3300730"/>
              <a:ext cx="2179320" cy="1487170"/>
            </a:xfrm>
            <a:custGeom>
              <a:gdLst>
                <a:gd fmla="*/ 941222 w 2073836" name="TX0"/>
                <a:gd fmla="*/ 1295 h 1018180" name="TY0"/>
                <a:gd fmla="*/ 1075324 w 2073836" name="TX1"/>
                <a:gd fmla="*/ 33590 h 1018180" name="TY1"/>
                <a:gd fmla="*/ 1184084 w 2073836" name="TX2"/>
                <a:gd fmla="*/ 128259 h 1018180" name="TY2"/>
                <a:gd fmla="*/ 1212920 w 2073836" name="TX3"/>
                <a:gd fmla="*/ 166945 h 1018180" name="TY3"/>
                <a:gd fmla="*/ 1242709 w 2073836" name="TX4"/>
                <a:gd fmla="*/ 174112 h 1018180" name="TY4"/>
                <a:gd fmla="*/ 1238958 w 2073836" name="TX5"/>
                <a:gd fmla="*/ 157124 h 1018180" name="TY5"/>
                <a:gd fmla="*/ 1183625 w 2073836" name="TX6"/>
                <a:gd fmla="*/ 8652 h 1018180" name="TY6"/>
                <a:gd fmla="*/ 1196051 w 2073836" name="TX7"/>
                <a:gd fmla="*/ 6190 h 1018180" name="TY7"/>
                <a:gd fmla="*/ 1381889 w 2073836" name="TX8"/>
                <a:gd fmla="*/ 121834 h 1018180" name="TY8"/>
                <a:gd fmla="*/ 1441247 w 2073836" name="TX9"/>
                <a:gd fmla="*/ 253240 h 1018180" name="TY9"/>
                <a:gd fmla="*/ 1442778 w 2073836" name="TX10"/>
                <a:gd fmla="*/ 260415 h 1018180" name="TY10"/>
                <a:gd fmla="*/ 1476284 w 2073836" name="TX11"/>
                <a:gd fmla="*/ 277306 h 1018180" name="TY11"/>
                <a:gd fmla="*/ 1497407 w 2073836" name="TX12"/>
                <a:gd fmla="*/ 262750 h 1018180" name="TY12"/>
                <a:gd fmla="*/ 1478496 w 2073836" name="TX13"/>
                <a:gd fmla="*/ 105434 h 1018180" name="TY13"/>
                <a:gd fmla="*/ 1644628 w 2073836" name="TX14"/>
                <a:gd fmla="*/ 262020 h 1018180" name="TY14"/>
                <a:gd fmla="*/ 1671460 w 2073836" name="TX15"/>
                <a:gd fmla="*/ 403691 h 1018180" name="TY15"/>
                <a:gd fmla="*/ 1670350 w 2073836" name="TX16"/>
                <a:gd fmla="*/ 445054 h 1018180" name="TY16"/>
                <a:gd fmla="*/ 1694126 w 2073836" name="TX17"/>
                <a:gd fmla="*/ 470904 h 1018180" name="TY17"/>
                <a:gd fmla="*/ 1707195 w 2073836" name="TX18"/>
                <a:gd fmla="*/ 443083 h 1018180" name="TY18"/>
                <a:gd fmla="*/ 1743850 w 2073836" name="TX19"/>
                <a:gd fmla="*/ 303968 h 1018180" name="TY19"/>
                <a:gd fmla="*/ 1836628 w 2073836" name="TX20"/>
                <a:gd fmla="*/ 512562 h 1018180" name="TY20"/>
                <a:gd fmla="*/ 1818797 w 2073836" name="TX21"/>
                <a:gd fmla="*/ 616449 h 1018180" name="TY21"/>
                <a:gd fmla="*/ 1809330 w 2073836" name="TX22"/>
                <a:gd fmla="*/ 643932 h 1018180" name="TY22"/>
                <a:gd fmla="*/ 1835289 w 2073836" name="TX23"/>
                <a:gd fmla="*/ 688763 h 1018180" name="TY23"/>
                <a:gd fmla="*/ 1841046 w 2073836" name="TX24"/>
                <a:gd fmla="*/ 678131 h 1018180" name="TY24"/>
                <a:gd fmla="*/ 1928839 w 2073836" name="TX25"/>
                <a:gd fmla="*/ 546229 h 1018180" name="TY25"/>
                <a:gd fmla="*/ 1953464 w 2073836" name="TX26"/>
                <a:gd fmla="*/ 773194 h 1018180" name="TY26"/>
                <a:gd fmla="*/ 1925321 w 2073836" name="TX27"/>
                <a:gd fmla="*/ 833887 h 1018180" name="TY27"/>
                <a:gd fmla="*/ 1887788 w 2073836" name="TX28"/>
                <a:gd fmla="*/ 889545 h 1018180" name="TY28"/>
                <a:gd fmla="*/ 1901384 w 2073836" name="TX29"/>
                <a:gd fmla="*/ 958383 h 1018180" name="TY29"/>
                <a:gd fmla="*/ 1901664 w 2073836" name="TX30"/>
                <a:gd fmla="*/ 963928 h 1018180" name="TY30"/>
                <a:gd fmla="*/ 1911505 w 2073836" name="TX31"/>
                <a:gd fmla="*/ 960749 h 1018180" name="TY31"/>
                <a:gd fmla="*/ 2059875 w 2073836" name="TX32"/>
                <a:gd fmla="*/ 818704 h 1018180" name="TY32"/>
                <a:gd fmla="*/ 2053441 w 2073836" name="TX33"/>
                <a:gd fmla="*/ 1018052 h 1018180" name="TY33"/>
                <a:gd fmla="*/ 2053388 w 2073836" name="TX34"/>
                <a:gd fmla="*/ 1018179 h 1018180" name="TY34"/>
                <a:gd fmla="*/ 1827546 w 2073836" name="TX35"/>
                <a:gd fmla="*/ 1018179 h 1018180" name="TY35"/>
                <a:gd fmla="*/ 1826757 w 2073836" name="TX36"/>
                <a:gd fmla="*/ 1011530 h 1018180" name="TY36"/>
                <a:gd fmla="*/ 1286369 w 2073836" name="TX37"/>
                <a:gd fmla="*/ 1011530 h 1018180" name="TY37"/>
                <a:gd fmla="*/ 1284390 w 2073836" name="TX38"/>
                <a:gd fmla="*/ 991895 h 1018180" name="TY38"/>
                <a:gd fmla="*/ 993926 w 2073836" name="TX39"/>
                <a:gd fmla="*/ 755160 h 1018180" name="TY39"/>
                <a:gd fmla="*/ 703463 w 2073836" name="TX40"/>
                <a:gd fmla="*/ 991895 h 1018180" name="TY40"/>
                <a:gd fmla="*/ 701483 w 2073836" name="TX41"/>
                <a:gd fmla="*/ 1011530 h 1018180" name="TY41"/>
                <a:gd fmla="*/ 83785 w 2073836" name="TX42"/>
                <a:gd fmla="*/ 1011530 h 1018180" name="TY42"/>
                <a:gd fmla="*/ 84222 w 2073836" name="TX43"/>
                <a:gd fmla="*/ 1002870 h 1018180" name="TY43"/>
                <a:gd fmla="*/ 39947 w 2073836" name="TX44"/>
                <a:gd fmla="*/ 1005608 h 1018180" name="TY44"/>
                <a:gd fmla="*/ 1517 w 2073836" name="TX45"/>
                <a:gd fmla="*/ 1014873 h 1018180" name="TY45"/>
                <a:gd fmla="*/ 101434 w 2073836" name="TX46"/>
                <a:gd fmla="*/ 882551 h 1018180" name="TY46"/>
                <a:gd fmla="*/ 101449 w 2073836" name="TX47"/>
                <a:gd fmla="*/ 882540 h 1018180" name="TY47"/>
                <a:gd fmla="*/ 118438 w 2073836" name="TX48"/>
                <a:gd fmla="*/ 796523 h 1018180" name="TY48"/>
                <a:gd fmla="*/ 90983 w 2073836" name="TX49"/>
                <a:gd fmla="*/ 806526 h 1018180" name="TY49"/>
                <a:gd fmla="*/ 3409 w 2073836" name="TX50"/>
                <a:gd fmla="*/ 852621 h 1018180" name="TY50"/>
                <a:gd fmla="*/ 101028 w 2073836" name="TX51"/>
                <a:gd fmla="*/ 646249 h 1018180" name="TY51"/>
                <a:gd fmla="*/ 191411 w 2073836" name="TX52"/>
                <a:gd fmla="*/ 592012 h 1018180" name="TY52"/>
                <a:gd fmla="*/ 215724 w 2073836" name="TX53"/>
                <a:gd fmla="*/ 582337 h 1018180" name="TY53"/>
                <a:gd fmla="*/ 248732 w 2073836" name="TX54"/>
                <a:gd fmla="*/ 530134 h 1018180" name="TY54"/>
                <a:gd fmla="*/ 193673 w 2073836" name="TX55"/>
                <a:gd fmla="*/ 531208 h 1018180" name="TY55"/>
                <a:gd fmla="*/ 95890 w 2073836" name="TX56"/>
                <a:gd fmla="*/ 546450 h 1018180" name="TY56"/>
                <a:gd fmla="*/ 255095 w 2073836" name="TX57"/>
                <a:gd fmla="*/ 382827 h 1018180" name="TY57"/>
                <a:gd fmla="*/ 397175 w 2073836" name="TX58"/>
                <a:gd fmla="*/ 358249 h 1018180" name="TY58"/>
                <a:gd fmla="*/ 404243 w 2073836" name="TX59"/>
                <a:gd fmla="*/ 358551 h 1018180" name="TY59"/>
                <a:gd fmla="*/ 449181 w 2073836" name="TX60"/>
                <a:gd fmla="*/ 324533 h 1018180" name="TY60"/>
                <a:gd fmla="*/ 440910 w 2073836" name="TX61"/>
                <a:gd fmla="*/ 321817 h 1018180" name="TY61"/>
                <a:gd fmla="*/ 284963 w 2073836" name="TX62"/>
                <a:gd fmla="*/ 293776 h 1018180" name="TY62"/>
                <a:gd fmla="*/ 483374 w 2073836" name="TX63"/>
                <a:gd fmla="*/ 180851 h 1018180" name="TY63"/>
                <a:gd fmla="*/ 644966 w 2073836" name="TX64"/>
                <a:gd fmla="*/ 201719 h 1018180" name="TY64"/>
                <a:gd fmla="*/ 654610 w 2073836" name="TX65"/>
                <a:gd fmla="*/ 205195 h 1018180" name="TY65"/>
                <a:gd fmla="*/ 659458 w 2073836" name="TX66"/>
                <a:gd fmla="*/ 202751 h 1018180" name="TY66"/>
                <a:gd fmla="*/ 693065 w 2073836" name="TX67"/>
                <a:gd fmla="*/ 191267 h 1018180" name="TY67"/>
                <a:gd fmla="*/ 667080 w 2073836" name="TX68"/>
                <a:gd fmla="*/ 172930 h 1018180" name="TY68"/>
                <a:gd fmla="*/ 526180 w 2073836" name="TX69"/>
                <a:gd fmla="*/ 100454 h 1018180" name="TY69"/>
                <a:gd fmla="*/ 683757 w 2073836" name="TX70"/>
                <a:gd fmla="*/ 48863 h 1018180" name="TY70"/>
                <a:gd fmla="*/ 748960 w 2073836" name="TX71"/>
                <a:gd fmla="*/ 50577 h 1018180" name="TY71"/>
                <a:gd fmla="*/ 881341 w 2073836" name="TX72"/>
                <a:gd fmla="*/ 107728 h 1018180" name="TY72"/>
                <a:gd fmla="*/ 929904 w 2073836" name="TX73"/>
                <a:gd fmla="*/ 142511 h 1018180" name="TY73"/>
                <a:gd fmla="*/ 971678 w 2073836" name="TX74"/>
                <a:gd fmla="*/ 140534 h 1018180" name="TY74"/>
                <a:gd fmla="*/ 960141 w 2073836" name="TX75"/>
                <a:gd fmla="*/ 125282 h 1018180" name="TY75"/>
                <a:gd fmla="*/ 847922 w 2073836" name="TX76"/>
                <a:gd fmla="*/ 13423 h 1018180" name="TY76"/>
                <a:gd fmla="*/ 941222 w 2073836" name="TX77"/>
                <a:gd fmla="*/ 1295 h 1018180" name="TY77"/>
              </a:gd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9" y="TY9"/>
                </a:cxn>
                <a:cxn ang="0">
                  <a:pos x="TX10" y="TY10"/>
                </a:cxn>
                <a:cxn ang="0">
                  <a:pos x="TX11" y="TY11"/>
                </a:cxn>
                <a:cxn ang="0">
                  <a:pos x="TX12" y="TY12"/>
                </a:cxn>
                <a:cxn ang="0">
                  <a:pos x="TX13" y="TY13"/>
                </a:cxn>
                <a:cxn ang="0">
                  <a:pos x="TX14" y="TY14"/>
                </a:cxn>
                <a:cxn ang="0">
                  <a:pos x="TX15" y="TY15"/>
                </a:cxn>
                <a:cxn ang="0">
                  <a:pos x="TX16" y="TY16"/>
                </a:cxn>
                <a:cxn ang="0">
                  <a:pos x="TX17" y="TY17"/>
                </a:cxn>
                <a:cxn ang="0">
                  <a:pos x="TX18" y="TY18"/>
                </a:cxn>
                <a:cxn ang="0">
                  <a:pos x="TX19" y="TY19"/>
                </a:cxn>
                <a:cxn ang="0">
                  <a:pos x="TX20" y="TY20"/>
                </a:cxn>
                <a:cxn ang="0">
                  <a:pos x="TX21" y="TY21"/>
                </a:cxn>
                <a:cxn ang="0">
                  <a:pos x="TX22" y="TY22"/>
                </a:cxn>
                <a:cxn ang="0">
                  <a:pos x="TX23" y="TY23"/>
                </a:cxn>
                <a:cxn ang="0">
                  <a:pos x="TX24" y="TY24"/>
                </a:cxn>
                <a:cxn ang="0">
                  <a:pos x="TX25" y="TY25"/>
                </a:cxn>
                <a:cxn ang="0">
                  <a:pos x="TX26" y="TY26"/>
                </a:cxn>
                <a:cxn ang="0">
                  <a:pos x="TX27" y="TY27"/>
                </a:cxn>
                <a:cxn ang="0">
                  <a:pos x="TX28" y="TY28"/>
                </a:cxn>
                <a:cxn ang="0">
                  <a:pos x="TX29" y="TY29"/>
                </a:cxn>
                <a:cxn ang="0">
                  <a:pos x="TX30" y="TY30"/>
                </a:cxn>
                <a:cxn ang="0">
                  <a:pos x="TX31" y="TY31"/>
                </a:cxn>
                <a:cxn ang="0">
                  <a:pos x="TX32" y="TY32"/>
                </a:cxn>
                <a:cxn ang="0">
                  <a:pos x="TX33" y="TY33"/>
                </a:cxn>
                <a:cxn ang="0">
                  <a:pos x="TX34" y="TY34"/>
                </a:cxn>
                <a:cxn ang="0">
                  <a:pos x="TX35" y="TY35"/>
                </a:cxn>
                <a:cxn ang="0">
                  <a:pos x="TX36" y="TY36"/>
                </a:cxn>
                <a:cxn ang="0">
                  <a:pos x="TX37" y="TY37"/>
                </a:cxn>
                <a:cxn ang="0">
                  <a:pos x="TX38" y="TY38"/>
                </a:cxn>
                <a:cxn ang="0">
                  <a:pos x="TX39" y="TY39"/>
                </a:cxn>
                <a:cxn ang="0">
                  <a:pos x="TX40" y="TY40"/>
                </a:cxn>
                <a:cxn ang="0">
                  <a:pos x="TX41" y="TY41"/>
                </a:cxn>
                <a:cxn ang="0">
                  <a:pos x="TX42" y="TY42"/>
                </a:cxn>
                <a:cxn ang="0">
                  <a:pos x="TX43" y="TY43"/>
                </a:cxn>
                <a:cxn ang="0">
                  <a:pos x="TX44" y="TY44"/>
                </a:cxn>
                <a:cxn ang="0">
                  <a:pos x="TX45" y="TY45"/>
                </a:cxn>
                <a:cxn ang="0">
                  <a:pos x="TX46" y="TY46"/>
                </a:cxn>
                <a:cxn ang="0">
                  <a:pos x="TX47" y="TY47"/>
                </a:cxn>
                <a:cxn ang="0">
                  <a:pos x="TX48" y="TY48"/>
                </a:cxn>
                <a:cxn ang="0">
                  <a:pos x="TX49" y="TY49"/>
                </a:cxn>
                <a:cxn ang="0">
                  <a:pos x="TX50" y="TY50"/>
                </a:cxn>
                <a:cxn ang="0">
                  <a:pos x="TX51" y="TY51"/>
                </a:cxn>
                <a:cxn ang="0">
                  <a:pos x="TX52" y="TY52"/>
                </a:cxn>
                <a:cxn ang="0">
                  <a:pos x="TX53" y="TY53"/>
                </a:cxn>
                <a:cxn ang="0">
                  <a:pos x="TX54" y="TY54"/>
                </a:cxn>
                <a:cxn ang="0">
                  <a:pos x="TX55" y="TY55"/>
                </a:cxn>
                <a:cxn ang="0">
                  <a:pos x="TX56" y="TY56"/>
                </a:cxn>
                <a:cxn ang="0">
                  <a:pos x="TX57" y="TY57"/>
                </a:cxn>
                <a:cxn ang="0">
                  <a:pos x="TX58" y="TY58"/>
                </a:cxn>
                <a:cxn ang="0">
                  <a:pos x="TX59" y="TY59"/>
                </a:cxn>
                <a:cxn ang="0">
                  <a:pos x="TX60" y="TY60"/>
                </a:cxn>
                <a:cxn ang="0">
                  <a:pos x="TX61" y="TY61"/>
                </a:cxn>
                <a:cxn ang="0">
                  <a:pos x="TX62" y="TY62"/>
                </a:cxn>
                <a:cxn ang="0">
                  <a:pos x="TX63" y="TY63"/>
                </a:cxn>
                <a:cxn ang="0">
                  <a:pos x="TX64" y="TY64"/>
                </a:cxn>
                <a:cxn ang="0">
                  <a:pos x="TX65" y="TY65"/>
                </a:cxn>
                <a:cxn ang="0">
                  <a:pos x="TX66" y="TY66"/>
                </a:cxn>
                <a:cxn ang="0">
                  <a:pos x="TX67" y="TY67"/>
                </a:cxn>
                <a:cxn ang="0">
                  <a:pos x="TX68" y="TY68"/>
                </a:cxn>
                <a:cxn ang="0">
                  <a:pos x="TX69" y="TY69"/>
                </a:cxn>
                <a:cxn ang="0">
                  <a:pos x="TX70" y="TY70"/>
                </a:cxn>
                <a:cxn ang="0">
                  <a:pos x="TX71" y="TY71"/>
                </a:cxn>
                <a:cxn ang="0">
                  <a:pos x="TX72" y="TY72"/>
                </a:cxn>
                <a:cxn ang="0">
                  <a:pos x="TX73" y="TY73"/>
                </a:cxn>
                <a:cxn ang="0">
                  <a:pos x="TX74" y="TY74"/>
                </a:cxn>
                <a:cxn ang="0">
                  <a:pos x="TX75" y="TY75"/>
                </a:cxn>
                <a:cxn ang="0">
                  <a:pos x="TX76" y="TY76"/>
                </a:cxn>
                <a:cxn ang="0">
                  <a:pos x="TX77" y="TY77"/>
                </a:cxn>
              </a:cxnLst>
              <a:rect l="l" t="t" r="r" b="b"/>
              <a:pathLst>
                <a:path w="2073836" h="1018180">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defTabSz="914400" eaLnBrk="1" latinLnBrk="0" hangingPunct="1">
                <a:lnSpc>
                  <a:spcPct val="100000"/>
                </a:lnSpc>
                <a:spcBef>
                  <a:spcPts val="0"/>
                </a:spcBef>
                <a:spcAft>
                  <a:spcPts val="0"/>
                </a:spcAft>
                <a:buFontTx/>
                <a:buNone/>
              </a:pPr>
              <a:r>
                <a:rPr lang="zh-CN" altLang="en-US" sz="900">
                  <a:solidFill>
                    <a:srgbClr val="FF7F7F"/>
                  </a:solidFill>
                  <a:latin typeface="微软雅黑" charset="0"/>
                  <a:ea typeface="微软雅黑" charset="0"/>
                </a:rPr>
                <a:t>            </a:t>
              </a:r>
              <a:r>
                <a:rPr lang="en-US" altLang="zh-CN" sz="900">
                  <a:solidFill>
                    <a:srgbClr val="FF7F7F"/>
                  </a:solidFill>
                  <a:latin typeface="微软雅黑" charset="0"/>
                  <a:ea typeface="微软雅黑" charset="0"/>
                </a:rPr>
                <a:t>  </a:t>
              </a:r>
              <a:r>
                <a:rPr lang="en-US" altLang="zh-CN" sz="1600" b="1">
                  <a:solidFill>
                    <a:schemeClr val="tx1"/>
                  </a:solidFill>
                  <a:latin typeface="微软雅黑" charset="0"/>
                  <a:ea typeface="微软雅黑" charset="0"/>
                </a:rPr>
                <a:t>知识目标</a:t>
              </a:r>
              <a:endParaRPr lang="ko-KR" altLang="en-US" sz="1600" b="1">
                <a:solidFill>
                  <a:schemeClr val="tx1"/>
                </a:solidFill>
                <a:latin typeface="微软雅黑" charset="0"/>
                <a:ea typeface="微软雅黑" charset="0"/>
              </a:endParaRPr>
            </a:p>
          </p:txBody>
        </p:sp>
        <p:sp>
          <p:nvSpPr>
            <p:cNvPr id="24" name="矩形 23"/>
            <p:cNvSpPr>
              <a:spLocks/>
            </p:cNvSpPr>
            <p:nvPr/>
          </p:nvSpPr>
          <p:spPr>
            <a:xfrm rot="0">
              <a:off x="722630" y="702310"/>
              <a:ext cx="2113915" cy="1780540"/>
            </a:xfrm>
            <a:prstGeom prst="rect"/>
            <a:solidFill>
              <a:schemeClr val="bg1">
                <a:lumMod val="95000"/>
                <a:alpha val="47885"/>
              </a:schemeClr>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defTabSz="914400" eaLnBrk="1" latinLnBrk="0" hangingPunct="1">
                <a:lnSpc>
                  <a:spcPct val="100000"/>
                </a:lnSpc>
                <a:spcBef>
                  <a:spcPts val="0"/>
                </a:spcBef>
                <a:spcAft>
                  <a:spcPts val="0"/>
                </a:spcAft>
                <a:buFontTx/>
                <a:buNone/>
              </a:pPr>
              <a:endParaRPr lang="ko-KR" altLang="en-US" sz="900">
                <a:solidFill>
                  <a:schemeClr val="tx1"/>
                </a:solidFill>
                <a:latin typeface="微软雅黑" charset="0"/>
                <a:ea typeface="微软雅黑" charset="0"/>
              </a:endParaRPr>
            </a:p>
          </p:txBody>
        </p:sp>
        <p:grpSp>
          <p:nvGrpSpPr>
            <p:cNvPr id="25" name="组合 15"/>
            <p:cNvGrpSpPr/>
            <p:nvPr/>
          </p:nvGrpSpPr>
          <p:grpSpPr>
            <a:xfrm>
              <a:off x="1700530" y="2315845"/>
              <a:ext cx="137160" cy="1423035"/>
              <a:chOff x="1700530" y="2315845"/>
              <a:chExt cx="137160" cy="1423035"/>
            </a:xfrm>
          </p:grpSpPr>
          <p:cxnSp>
            <p:nvCxnSpPr>
              <p:cNvPr id="26" name="直接连接符 25"/>
              <p:cNvCxnSpPr>
                <a:endCxn id="27" idx="0"/>
              </p:cNvCxnSpPr>
              <p:nvPr/>
            </p:nvCxnSpPr>
            <p:spPr>
              <a:xfrm rot="0" flipH="1">
                <a:off x="1769110" y="2315845"/>
                <a:ext cx="6985" cy="1233170"/>
              </a:xfrm>
              <a:prstGeom prst="line"/>
              <a:gradFill rotWithShape="1">
                <a:gsLst>
                  <a:gs pos="17000">
                    <a:srgbClr val="00B0F0">
                      <a:satMod val="115000"/>
                      <a:shade val="30000"/>
                    </a:srgbClr>
                  </a:gs>
                  <a:gs pos="56000">
                    <a:srgbClr val="00B0F0">
                      <a:satMod val="115000"/>
                      <a:shade val="67500"/>
                    </a:srgbClr>
                  </a:gs>
                  <a:gs pos="100000">
                    <a:srgbClr val="00B0F0">
                      <a:satMod val="115000"/>
                      <a:shade val="100000"/>
                    </a:srgbClr>
                  </a:gs>
                </a:gsLst>
                <a:lin ang="600000"/>
              </a:gradFill>
              <a:ln w="3175" cap="flat" cmpd="sng">
                <a:solidFill>
                  <a:srgbClr val="FF7F7F">
                    <a:alpha val="100000"/>
                  </a:srgbClr>
                </a:solidFill>
                <a:prstDash val="solid"/>
              </a:ln>
              <a:effectLst>
                <a:outerShdw sx="100000" sy="100000" blurRad="50800" dist="38100" dir="5400000" rotWithShape="0" algn="t">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27" name="椭圆 26"/>
              <p:cNvSpPr>
                <a:spLocks/>
              </p:cNvSpPr>
              <p:nvPr/>
            </p:nvSpPr>
            <p:spPr>
              <a:xfrm rot="0">
                <a:off x="1700530" y="3548380"/>
                <a:ext cx="137795" cy="191135"/>
              </a:xfrm>
              <a:prstGeom prst="ellipse"/>
              <a:solidFill>
                <a:schemeClr val="bg1">
                  <a:lumMod val="95000"/>
                  <a:alpha val="47885"/>
                </a:schemeClr>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defTabSz="914400" eaLnBrk="1" latinLnBrk="0" hangingPunct="1">
                  <a:lnSpc>
                    <a:spcPct val="100000"/>
                  </a:lnSpc>
                  <a:spcBef>
                    <a:spcPts val="0"/>
                  </a:spcBef>
                  <a:spcAft>
                    <a:spcPts val="0"/>
                  </a:spcAft>
                  <a:buFontTx/>
                  <a:buNone/>
                </a:pPr>
                <a:endParaRPr lang="ko-KR" altLang="en-US" sz="900">
                  <a:solidFill>
                    <a:schemeClr val="tx1"/>
                  </a:solidFill>
                  <a:latin typeface="微软雅黑" charset="0"/>
                  <a:ea typeface="微软雅黑" charset="0"/>
                </a:endParaRPr>
              </a:p>
            </p:txBody>
          </p:sp>
        </p:grpSp>
        <p:sp>
          <p:nvSpPr>
            <p:cNvPr id="43" name="文本框 14"/>
            <p:cNvSpPr txBox="1">
              <a:spLocks/>
            </p:cNvSpPr>
            <p:nvPr/>
          </p:nvSpPr>
          <p:spPr>
            <a:xfrm rot="0">
              <a:off x="668655" y="775970"/>
              <a:ext cx="2199005" cy="1489075"/>
            </a:xfrm>
            <a:prstGeom prst="rect"/>
            <a:noFill/>
          </p:spPr>
          <p:txBody>
            <a:bodyPr wrap="square" lIns="91440" tIns="45720" rIns="91440" bIns="45720" numCol="1" vert="horz" anchor="t">
              <a:spAutoFit/>
            </a:bodyPr>
            <a:lstStyle/>
            <a:p>
              <a:pPr marL="0" indent="0" algn="just" defTabSz="266700" eaLnBrk="1" latinLnBrk="0" hangingPunct="1">
                <a:lnSpc>
                  <a:spcPct val="108000"/>
                </a:lnSpc>
                <a:spcBef>
                  <a:spcPts val="0"/>
                </a:spcBef>
                <a:spcAft>
                  <a:spcPts val="0"/>
                </a:spcAft>
                <a:buFontTx/>
                <a:buNone/>
              </a:pPr>
              <a:r>
                <a:rPr sz="1050">
                  <a:solidFill>
                    <a:srgbClr val="000000"/>
                  </a:solidFill>
                  <a:latin typeface="宋体" charset="0"/>
                  <a:ea typeface="宋体" charset="0"/>
                </a:rPr>
                <a:t>◇了解临终关怀的概念和意义</a:t>
              </a:r>
              <a:endParaRPr lang="ko-KR" altLang="en-US" sz="1050">
                <a:solidFill>
                  <a:srgbClr val="000000"/>
                </a:solidFill>
                <a:latin typeface="宋体" charset="0"/>
                <a:ea typeface="宋体" charset="0"/>
              </a:endParaRPr>
            </a:p>
            <a:p>
              <a:pPr marL="0" indent="0" algn="just" defTabSz="266700" eaLnBrk="1" latinLnBrk="0" hangingPunct="1">
                <a:lnSpc>
                  <a:spcPct val="108000"/>
                </a:lnSpc>
                <a:spcBef>
                  <a:spcPts val="0"/>
                </a:spcBef>
                <a:spcAft>
                  <a:spcPts val="0"/>
                </a:spcAft>
                <a:buFontTx/>
                <a:buNone/>
              </a:pPr>
              <a:r>
                <a:rPr sz="1050">
                  <a:solidFill>
                    <a:srgbClr val="000000"/>
                  </a:solidFill>
                  <a:latin typeface="宋体" charset="0"/>
                  <a:ea typeface="宋体" charset="0"/>
                </a:rPr>
                <a:t>◇熟悉老年人临终关怀的意义、老年人死亡教育、临终老年人的症状和护理、临终老年人家属的心理问题及护理、死亡过程分期、丧亲者关怀</a:t>
              </a:r>
              <a:endParaRPr lang="ko-KR" altLang="en-US" sz="1050">
                <a:solidFill>
                  <a:srgbClr val="000000"/>
                </a:solidFill>
                <a:latin typeface="宋体" charset="0"/>
                <a:ea typeface="宋体" charset="0"/>
              </a:endParaRPr>
            </a:p>
            <a:p>
              <a:pPr marL="0" indent="0" algn="just" defTabSz="266700" eaLnBrk="1" latinLnBrk="0" hangingPunct="1">
                <a:lnSpc>
                  <a:spcPct val="108000"/>
                </a:lnSpc>
                <a:spcBef>
                  <a:spcPts val="0"/>
                </a:spcBef>
                <a:spcAft>
                  <a:spcPts val="0"/>
                </a:spcAft>
                <a:buFontTx/>
                <a:buNone/>
              </a:pPr>
              <a:r>
                <a:rPr sz="1050">
                  <a:solidFill>
                    <a:srgbClr val="000000"/>
                  </a:solidFill>
                  <a:latin typeface="宋体" charset="0"/>
                  <a:ea typeface="宋体" charset="0"/>
                </a:rPr>
                <a:t>◇ 掌握临终老年人心理问题及护理、老年人遗体的护理技能</a:t>
              </a:r>
              <a:endParaRPr lang="ko-KR" altLang="en-US" sz="1000" b="1">
                <a:solidFill>
                  <a:schemeClr val="tx1">
                    <a:lumMod val="50000"/>
                    <a:lumOff val="50000"/>
                  </a:schemeClr>
                </a:solidFill>
                <a:latin typeface="微软雅黑" charset="0"/>
                <a:ea typeface="微软雅黑" charset="0"/>
              </a:endParaRPr>
            </a:p>
          </p:txBody>
        </p:sp>
      </p:grpSp>
      <p:grpSp>
        <p:nvGrpSpPr>
          <p:cNvPr id="30" name="组合 3"/>
          <p:cNvGrpSpPr/>
          <p:nvPr/>
        </p:nvGrpSpPr>
        <p:grpSpPr>
          <a:xfrm>
            <a:off x="3545205" y="702310"/>
            <a:ext cx="2178050" cy="3978910"/>
            <a:chOff x="3545205" y="702310"/>
            <a:chExt cx="2178050" cy="3978910"/>
          </a:xfrm>
        </p:grpSpPr>
        <p:sp>
          <p:nvSpPr>
            <p:cNvPr id="31" name="任意多边形 30"/>
            <p:cNvSpPr>
              <a:spLocks/>
            </p:cNvSpPr>
            <p:nvPr/>
          </p:nvSpPr>
          <p:spPr>
            <a:xfrm rot="0">
              <a:off x="3545205" y="3236595"/>
              <a:ext cx="2178685" cy="1445260"/>
            </a:xfrm>
            <a:custGeom>
              <a:gdLst>
                <a:gd fmla="*/ 941222 w 2073836" name="TX0"/>
                <a:gd fmla="*/ 1295 h 1018180" name="TY0"/>
                <a:gd fmla="*/ 1075324 w 2073836" name="TX1"/>
                <a:gd fmla="*/ 33590 h 1018180" name="TY1"/>
                <a:gd fmla="*/ 1184084 w 2073836" name="TX2"/>
                <a:gd fmla="*/ 128259 h 1018180" name="TY2"/>
                <a:gd fmla="*/ 1212920 w 2073836" name="TX3"/>
                <a:gd fmla="*/ 166945 h 1018180" name="TY3"/>
                <a:gd fmla="*/ 1242709 w 2073836" name="TX4"/>
                <a:gd fmla="*/ 174112 h 1018180" name="TY4"/>
                <a:gd fmla="*/ 1238958 w 2073836" name="TX5"/>
                <a:gd fmla="*/ 157124 h 1018180" name="TY5"/>
                <a:gd fmla="*/ 1183625 w 2073836" name="TX6"/>
                <a:gd fmla="*/ 8652 h 1018180" name="TY6"/>
                <a:gd fmla="*/ 1196051 w 2073836" name="TX7"/>
                <a:gd fmla="*/ 6190 h 1018180" name="TY7"/>
                <a:gd fmla="*/ 1381889 w 2073836" name="TX8"/>
                <a:gd fmla="*/ 121834 h 1018180" name="TY8"/>
                <a:gd fmla="*/ 1441247 w 2073836" name="TX9"/>
                <a:gd fmla="*/ 253240 h 1018180" name="TY9"/>
                <a:gd fmla="*/ 1442778 w 2073836" name="TX10"/>
                <a:gd fmla="*/ 260415 h 1018180" name="TY10"/>
                <a:gd fmla="*/ 1476284 w 2073836" name="TX11"/>
                <a:gd fmla="*/ 277306 h 1018180" name="TY11"/>
                <a:gd fmla="*/ 1497407 w 2073836" name="TX12"/>
                <a:gd fmla="*/ 262750 h 1018180" name="TY12"/>
                <a:gd fmla="*/ 1478496 w 2073836" name="TX13"/>
                <a:gd fmla="*/ 105434 h 1018180" name="TY13"/>
                <a:gd fmla="*/ 1644628 w 2073836" name="TX14"/>
                <a:gd fmla="*/ 262020 h 1018180" name="TY14"/>
                <a:gd fmla="*/ 1671460 w 2073836" name="TX15"/>
                <a:gd fmla="*/ 403691 h 1018180" name="TY15"/>
                <a:gd fmla="*/ 1670350 w 2073836" name="TX16"/>
                <a:gd fmla="*/ 445054 h 1018180" name="TY16"/>
                <a:gd fmla="*/ 1694126 w 2073836" name="TX17"/>
                <a:gd fmla="*/ 470904 h 1018180" name="TY17"/>
                <a:gd fmla="*/ 1707195 w 2073836" name="TX18"/>
                <a:gd fmla="*/ 443083 h 1018180" name="TY18"/>
                <a:gd fmla="*/ 1743850 w 2073836" name="TX19"/>
                <a:gd fmla="*/ 303968 h 1018180" name="TY19"/>
                <a:gd fmla="*/ 1836628 w 2073836" name="TX20"/>
                <a:gd fmla="*/ 512562 h 1018180" name="TY20"/>
                <a:gd fmla="*/ 1818797 w 2073836" name="TX21"/>
                <a:gd fmla="*/ 616449 h 1018180" name="TY21"/>
                <a:gd fmla="*/ 1809330 w 2073836" name="TX22"/>
                <a:gd fmla="*/ 643932 h 1018180" name="TY22"/>
                <a:gd fmla="*/ 1835289 w 2073836" name="TX23"/>
                <a:gd fmla="*/ 688763 h 1018180" name="TY23"/>
                <a:gd fmla="*/ 1841046 w 2073836" name="TX24"/>
                <a:gd fmla="*/ 678131 h 1018180" name="TY24"/>
                <a:gd fmla="*/ 1928839 w 2073836" name="TX25"/>
                <a:gd fmla="*/ 546229 h 1018180" name="TY25"/>
                <a:gd fmla="*/ 1953464 w 2073836" name="TX26"/>
                <a:gd fmla="*/ 773194 h 1018180" name="TY26"/>
                <a:gd fmla="*/ 1925321 w 2073836" name="TX27"/>
                <a:gd fmla="*/ 833887 h 1018180" name="TY27"/>
                <a:gd fmla="*/ 1887788 w 2073836" name="TX28"/>
                <a:gd fmla="*/ 889545 h 1018180" name="TY28"/>
                <a:gd fmla="*/ 1901384 w 2073836" name="TX29"/>
                <a:gd fmla="*/ 958383 h 1018180" name="TY29"/>
                <a:gd fmla="*/ 1901664 w 2073836" name="TX30"/>
                <a:gd fmla="*/ 963928 h 1018180" name="TY30"/>
                <a:gd fmla="*/ 1911505 w 2073836" name="TX31"/>
                <a:gd fmla="*/ 960749 h 1018180" name="TY31"/>
                <a:gd fmla="*/ 2059875 w 2073836" name="TX32"/>
                <a:gd fmla="*/ 818704 h 1018180" name="TY32"/>
                <a:gd fmla="*/ 2053441 w 2073836" name="TX33"/>
                <a:gd fmla="*/ 1018052 h 1018180" name="TY33"/>
                <a:gd fmla="*/ 2053388 w 2073836" name="TX34"/>
                <a:gd fmla="*/ 1018179 h 1018180" name="TY34"/>
                <a:gd fmla="*/ 1827546 w 2073836" name="TX35"/>
                <a:gd fmla="*/ 1018179 h 1018180" name="TY35"/>
                <a:gd fmla="*/ 1826757 w 2073836" name="TX36"/>
                <a:gd fmla="*/ 1011530 h 1018180" name="TY36"/>
                <a:gd fmla="*/ 1286369 w 2073836" name="TX37"/>
                <a:gd fmla="*/ 1011530 h 1018180" name="TY37"/>
                <a:gd fmla="*/ 1284390 w 2073836" name="TX38"/>
                <a:gd fmla="*/ 991895 h 1018180" name="TY38"/>
                <a:gd fmla="*/ 993926 w 2073836" name="TX39"/>
                <a:gd fmla="*/ 755160 h 1018180" name="TY39"/>
                <a:gd fmla="*/ 703463 w 2073836" name="TX40"/>
                <a:gd fmla="*/ 991895 h 1018180" name="TY40"/>
                <a:gd fmla="*/ 701483 w 2073836" name="TX41"/>
                <a:gd fmla="*/ 1011530 h 1018180" name="TY41"/>
                <a:gd fmla="*/ 83785 w 2073836" name="TX42"/>
                <a:gd fmla="*/ 1011530 h 1018180" name="TY42"/>
                <a:gd fmla="*/ 84222 w 2073836" name="TX43"/>
                <a:gd fmla="*/ 1002870 h 1018180" name="TY43"/>
                <a:gd fmla="*/ 39947 w 2073836" name="TX44"/>
                <a:gd fmla="*/ 1005608 h 1018180" name="TY44"/>
                <a:gd fmla="*/ 1517 w 2073836" name="TX45"/>
                <a:gd fmla="*/ 1014873 h 1018180" name="TY45"/>
                <a:gd fmla="*/ 101434 w 2073836" name="TX46"/>
                <a:gd fmla="*/ 882551 h 1018180" name="TY46"/>
                <a:gd fmla="*/ 101449 w 2073836" name="TX47"/>
                <a:gd fmla="*/ 882540 h 1018180" name="TY47"/>
                <a:gd fmla="*/ 118438 w 2073836" name="TX48"/>
                <a:gd fmla="*/ 796523 h 1018180" name="TY48"/>
                <a:gd fmla="*/ 90983 w 2073836" name="TX49"/>
                <a:gd fmla="*/ 806526 h 1018180" name="TY49"/>
                <a:gd fmla="*/ 3409 w 2073836" name="TX50"/>
                <a:gd fmla="*/ 852621 h 1018180" name="TY50"/>
                <a:gd fmla="*/ 101028 w 2073836" name="TX51"/>
                <a:gd fmla="*/ 646249 h 1018180" name="TY51"/>
                <a:gd fmla="*/ 191411 w 2073836" name="TX52"/>
                <a:gd fmla="*/ 592012 h 1018180" name="TY52"/>
                <a:gd fmla="*/ 215724 w 2073836" name="TX53"/>
                <a:gd fmla="*/ 582337 h 1018180" name="TY53"/>
                <a:gd fmla="*/ 248732 w 2073836" name="TX54"/>
                <a:gd fmla="*/ 530134 h 1018180" name="TY54"/>
                <a:gd fmla="*/ 193673 w 2073836" name="TX55"/>
                <a:gd fmla="*/ 531208 h 1018180" name="TY55"/>
                <a:gd fmla="*/ 95890 w 2073836" name="TX56"/>
                <a:gd fmla="*/ 546450 h 1018180" name="TY56"/>
                <a:gd fmla="*/ 255095 w 2073836" name="TX57"/>
                <a:gd fmla="*/ 382827 h 1018180" name="TY57"/>
                <a:gd fmla="*/ 397175 w 2073836" name="TX58"/>
                <a:gd fmla="*/ 358249 h 1018180" name="TY58"/>
                <a:gd fmla="*/ 404243 w 2073836" name="TX59"/>
                <a:gd fmla="*/ 358551 h 1018180" name="TY59"/>
                <a:gd fmla="*/ 449181 w 2073836" name="TX60"/>
                <a:gd fmla="*/ 324533 h 1018180" name="TY60"/>
                <a:gd fmla="*/ 440910 w 2073836" name="TX61"/>
                <a:gd fmla="*/ 321817 h 1018180" name="TY61"/>
                <a:gd fmla="*/ 284963 w 2073836" name="TX62"/>
                <a:gd fmla="*/ 293776 h 1018180" name="TY62"/>
                <a:gd fmla="*/ 483374 w 2073836" name="TX63"/>
                <a:gd fmla="*/ 180851 h 1018180" name="TY63"/>
                <a:gd fmla="*/ 644966 w 2073836" name="TX64"/>
                <a:gd fmla="*/ 201719 h 1018180" name="TY64"/>
                <a:gd fmla="*/ 654610 w 2073836" name="TX65"/>
                <a:gd fmla="*/ 205195 h 1018180" name="TY65"/>
                <a:gd fmla="*/ 659458 w 2073836" name="TX66"/>
                <a:gd fmla="*/ 202751 h 1018180" name="TY66"/>
                <a:gd fmla="*/ 693065 w 2073836" name="TX67"/>
                <a:gd fmla="*/ 191267 h 1018180" name="TY67"/>
                <a:gd fmla="*/ 667080 w 2073836" name="TX68"/>
                <a:gd fmla="*/ 172930 h 1018180" name="TY68"/>
                <a:gd fmla="*/ 526180 w 2073836" name="TX69"/>
                <a:gd fmla="*/ 100454 h 1018180" name="TY69"/>
                <a:gd fmla="*/ 683757 w 2073836" name="TX70"/>
                <a:gd fmla="*/ 48863 h 1018180" name="TY70"/>
                <a:gd fmla="*/ 748960 w 2073836" name="TX71"/>
                <a:gd fmla="*/ 50577 h 1018180" name="TY71"/>
                <a:gd fmla="*/ 881341 w 2073836" name="TX72"/>
                <a:gd fmla="*/ 107728 h 1018180" name="TY72"/>
                <a:gd fmla="*/ 929904 w 2073836" name="TX73"/>
                <a:gd fmla="*/ 142511 h 1018180" name="TY73"/>
                <a:gd fmla="*/ 971678 w 2073836" name="TX74"/>
                <a:gd fmla="*/ 140534 h 1018180" name="TY74"/>
                <a:gd fmla="*/ 960141 w 2073836" name="TX75"/>
                <a:gd fmla="*/ 125282 h 1018180" name="TY75"/>
                <a:gd fmla="*/ 847922 w 2073836" name="TX76"/>
                <a:gd fmla="*/ 13423 h 1018180" name="TY76"/>
                <a:gd fmla="*/ 941222 w 2073836" name="TX77"/>
                <a:gd fmla="*/ 1295 h 1018180" name="TY77"/>
              </a:gd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9" y="TY9"/>
                </a:cxn>
                <a:cxn ang="0">
                  <a:pos x="TX10" y="TY10"/>
                </a:cxn>
                <a:cxn ang="0">
                  <a:pos x="TX11" y="TY11"/>
                </a:cxn>
                <a:cxn ang="0">
                  <a:pos x="TX12" y="TY12"/>
                </a:cxn>
                <a:cxn ang="0">
                  <a:pos x="TX13" y="TY13"/>
                </a:cxn>
                <a:cxn ang="0">
                  <a:pos x="TX14" y="TY14"/>
                </a:cxn>
                <a:cxn ang="0">
                  <a:pos x="TX15" y="TY15"/>
                </a:cxn>
                <a:cxn ang="0">
                  <a:pos x="TX16" y="TY16"/>
                </a:cxn>
                <a:cxn ang="0">
                  <a:pos x="TX17" y="TY17"/>
                </a:cxn>
                <a:cxn ang="0">
                  <a:pos x="TX18" y="TY18"/>
                </a:cxn>
                <a:cxn ang="0">
                  <a:pos x="TX19" y="TY19"/>
                </a:cxn>
                <a:cxn ang="0">
                  <a:pos x="TX20" y="TY20"/>
                </a:cxn>
                <a:cxn ang="0">
                  <a:pos x="TX21" y="TY21"/>
                </a:cxn>
                <a:cxn ang="0">
                  <a:pos x="TX22" y="TY22"/>
                </a:cxn>
                <a:cxn ang="0">
                  <a:pos x="TX23" y="TY23"/>
                </a:cxn>
                <a:cxn ang="0">
                  <a:pos x="TX24" y="TY24"/>
                </a:cxn>
                <a:cxn ang="0">
                  <a:pos x="TX25" y="TY25"/>
                </a:cxn>
                <a:cxn ang="0">
                  <a:pos x="TX26" y="TY26"/>
                </a:cxn>
                <a:cxn ang="0">
                  <a:pos x="TX27" y="TY27"/>
                </a:cxn>
                <a:cxn ang="0">
                  <a:pos x="TX28" y="TY28"/>
                </a:cxn>
                <a:cxn ang="0">
                  <a:pos x="TX29" y="TY29"/>
                </a:cxn>
                <a:cxn ang="0">
                  <a:pos x="TX30" y="TY30"/>
                </a:cxn>
                <a:cxn ang="0">
                  <a:pos x="TX31" y="TY31"/>
                </a:cxn>
                <a:cxn ang="0">
                  <a:pos x="TX32" y="TY32"/>
                </a:cxn>
                <a:cxn ang="0">
                  <a:pos x="TX33" y="TY33"/>
                </a:cxn>
                <a:cxn ang="0">
                  <a:pos x="TX34" y="TY34"/>
                </a:cxn>
                <a:cxn ang="0">
                  <a:pos x="TX35" y="TY35"/>
                </a:cxn>
                <a:cxn ang="0">
                  <a:pos x="TX36" y="TY36"/>
                </a:cxn>
                <a:cxn ang="0">
                  <a:pos x="TX37" y="TY37"/>
                </a:cxn>
                <a:cxn ang="0">
                  <a:pos x="TX38" y="TY38"/>
                </a:cxn>
                <a:cxn ang="0">
                  <a:pos x="TX39" y="TY39"/>
                </a:cxn>
                <a:cxn ang="0">
                  <a:pos x="TX40" y="TY40"/>
                </a:cxn>
                <a:cxn ang="0">
                  <a:pos x="TX41" y="TY41"/>
                </a:cxn>
                <a:cxn ang="0">
                  <a:pos x="TX42" y="TY42"/>
                </a:cxn>
                <a:cxn ang="0">
                  <a:pos x="TX43" y="TY43"/>
                </a:cxn>
                <a:cxn ang="0">
                  <a:pos x="TX44" y="TY44"/>
                </a:cxn>
                <a:cxn ang="0">
                  <a:pos x="TX45" y="TY45"/>
                </a:cxn>
                <a:cxn ang="0">
                  <a:pos x="TX46" y="TY46"/>
                </a:cxn>
                <a:cxn ang="0">
                  <a:pos x="TX47" y="TY47"/>
                </a:cxn>
                <a:cxn ang="0">
                  <a:pos x="TX48" y="TY48"/>
                </a:cxn>
                <a:cxn ang="0">
                  <a:pos x="TX49" y="TY49"/>
                </a:cxn>
                <a:cxn ang="0">
                  <a:pos x="TX50" y="TY50"/>
                </a:cxn>
                <a:cxn ang="0">
                  <a:pos x="TX51" y="TY51"/>
                </a:cxn>
                <a:cxn ang="0">
                  <a:pos x="TX52" y="TY52"/>
                </a:cxn>
                <a:cxn ang="0">
                  <a:pos x="TX53" y="TY53"/>
                </a:cxn>
                <a:cxn ang="0">
                  <a:pos x="TX54" y="TY54"/>
                </a:cxn>
                <a:cxn ang="0">
                  <a:pos x="TX55" y="TY55"/>
                </a:cxn>
                <a:cxn ang="0">
                  <a:pos x="TX56" y="TY56"/>
                </a:cxn>
                <a:cxn ang="0">
                  <a:pos x="TX57" y="TY57"/>
                </a:cxn>
                <a:cxn ang="0">
                  <a:pos x="TX58" y="TY58"/>
                </a:cxn>
                <a:cxn ang="0">
                  <a:pos x="TX59" y="TY59"/>
                </a:cxn>
                <a:cxn ang="0">
                  <a:pos x="TX60" y="TY60"/>
                </a:cxn>
                <a:cxn ang="0">
                  <a:pos x="TX61" y="TY61"/>
                </a:cxn>
                <a:cxn ang="0">
                  <a:pos x="TX62" y="TY62"/>
                </a:cxn>
                <a:cxn ang="0">
                  <a:pos x="TX63" y="TY63"/>
                </a:cxn>
                <a:cxn ang="0">
                  <a:pos x="TX64" y="TY64"/>
                </a:cxn>
                <a:cxn ang="0">
                  <a:pos x="TX65" y="TY65"/>
                </a:cxn>
                <a:cxn ang="0">
                  <a:pos x="TX66" y="TY66"/>
                </a:cxn>
                <a:cxn ang="0">
                  <a:pos x="TX67" y="TY67"/>
                </a:cxn>
                <a:cxn ang="0">
                  <a:pos x="TX68" y="TY68"/>
                </a:cxn>
                <a:cxn ang="0">
                  <a:pos x="TX69" y="TY69"/>
                </a:cxn>
                <a:cxn ang="0">
                  <a:pos x="TX70" y="TY70"/>
                </a:cxn>
                <a:cxn ang="0">
                  <a:pos x="TX71" y="TY71"/>
                </a:cxn>
                <a:cxn ang="0">
                  <a:pos x="TX72" y="TY72"/>
                </a:cxn>
                <a:cxn ang="0">
                  <a:pos x="TX73" y="TY73"/>
                </a:cxn>
                <a:cxn ang="0">
                  <a:pos x="TX74" y="TY74"/>
                </a:cxn>
                <a:cxn ang="0">
                  <a:pos x="TX75" y="TY75"/>
                </a:cxn>
                <a:cxn ang="0">
                  <a:pos x="TX76" y="TY76"/>
                </a:cxn>
                <a:cxn ang="0">
                  <a:pos x="TX77" y="TY77"/>
                </a:cxn>
              </a:cxnLst>
              <a:rect l="l" t="t" r="r" b="b"/>
              <a:pathLst>
                <a:path w="2073836" h="1018180">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BFBFB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defTabSz="914400" eaLnBrk="1" latinLnBrk="0" hangingPunct="1">
                <a:lnSpc>
                  <a:spcPct val="100000"/>
                </a:lnSpc>
                <a:spcBef>
                  <a:spcPts val="0"/>
                </a:spcBef>
                <a:spcAft>
                  <a:spcPts val="0"/>
                </a:spcAft>
                <a:buFontTx/>
                <a:buNone/>
              </a:pPr>
              <a:r>
                <a:rPr lang="zh-CN" altLang="en-US" sz="1600">
                  <a:solidFill>
                    <a:schemeClr val="tx1"/>
                  </a:solidFill>
                  <a:latin typeface="微软雅黑" charset="0"/>
                  <a:ea typeface="微软雅黑" charset="0"/>
                </a:rPr>
                <a:t>          </a:t>
              </a:r>
              <a:r>
                <a:rPr lang="en-US" altLang="zh-CN" sz="1600" b="1">
                  <a:solidFill>
                    <a:schemeClr val="tx1"/>
                  </a:solidFill>
                  <a:latin typeface="微软雅黑" charset="0"/>
                  <a:ea typeface="微软雅黑" charset="0"/>
                </a:rPr>
                <a:t>能力目标</a:t>
              </a:r>
              <a:endParaRPr lang="ko-KR" altLang="en-US" sz="1600" b="1">
                <a:solidFill>
                  <a:schemeClr val="tx1"/>
                </a:solidFill>
                <a:latin typeface="微软雅黑" charset="0"/>
                <a:ea typeface="微软雅黑" charset="0"/>
              </a:endParaRPr>
            </a:p>
          </p:txBody>
        </p:sp>
        <p:sp>
          <p:nvSpPr>
            <p:cNvPr id="32" name="矩形 31"/>
            <p:cNvSpPr>
              <a:spLocks/>
            </p:cNvSpPr>
            <p:nvPr/>
          </p:nvSpPr>
          <p:spPr>
            <a:xfrm rot="0">
              <a:off x="3566795" y="702310"/>
              <a:ext cx="2113280" cy="1691640"/>
            </a:xfrm>
            <a:prstGeom prst="rect"/>
            <a:solidFill>
              <a:schemeClr val="bg1">
                <a:lumMod val="95000"/>
                <a:alpha val="47885"/>
              </a:schemeClr>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defTabSz="914400" eaLnBrk="1" latinLnBrk="0" hangingPunct="1">
                <a:lnSpc>
                  <a:spcPct val="100000"/>
                </a:lnSpc>
                <a:spcBef>
                  <a:spcPts val="0"/>
                </a:spcBef>
                <a:spcAft>
                  <a:spcPts val="0"/>
                </a:spcAft>
                <a:buFontTx/>
                <a:buNone/>
              </a:pPr>
              <a:endParaRPr lang="ko-KR" altLang="en-US" sz="900">
                <a:solidFill>
                  <a:schemeClr val="tx1"/>
                </a:solidFill>
                <a:latin typeface="微软雅黑" charset="0"/>
                <a:ea typeface="微软雅黑" charset="0"/>
              </a:endParaRPr>
            </a:p>
          </p:txBody>
        </p:sp>
        <p:grpSp>
          <p:nvGrpSpPr>
            <p:cNvPr id="33" name="组合 24"/>
            <p:cNvGrpSpPr/>
            <p:nvPr/>
          </p:nvGrpSpPr>
          <p:grpSpPr>
            <a:xfrm>
              <a:off x="4554855" y="2252345"/>
              <a:ext cx="137160" cy="1383030"/>
              <a:chOff x="4554855" y="2252345"/>
              <a:chExt cx="137160" cy="1383030"/>
            </a:xfrm>
          </p:grpSpPr>
          <p:cxnSp>
            <p:nvCxnSpPr>
              <p:cNvPr id="34" name="直接连接符 33"/>
              <p:cNvCxnSpPr>
                <a:endCxn id="35" idx="0"/>
              </p:cNvCxnSpPr>
              <p:nvPr/>
            </p:nvCxnSpPr>
            <p:spPr>
              <a:xfrm rot="0" flipH="1">
                <a:off x="4623435" y="2252345"/>
                <a:ext cx="6985" cy="1198880"/>
              </a:xfrm>
              <a:prstGeom prst="line"/>
              <a:gradFill rotWithShape="1">
                <a:gsLst>
                  <a:gs pos="0">
                    <a:srgbClr val="C73E01"/>
                  </a:gs>
                  <a:gs pos="27000">
                    <a:srgbClr val="FF7711"/>
                  </a:gs>
                  <a:gs pos="59000">
                    <a:srgbClr val="FFAA01"/>
                  </a:gs>
                  <a:gs pos="80000">
                    <a:srgbClr val="FFC000"/>
                  </a:gs>
                  <a:gs pos="100000">
                    <a:srgbClr val="FECE02"/>
                  </a:gs>
                </a:gsLst>
                <a:lin ang="1200000"/>
              </a:gradFill>
              <a:ln w="3175" cap="flat" cmpd="sng">
                <a:solidFill>
                  <a:srgbClr val="BFBFBF">
                    <a:alpha val="100000"/>
                  </a:srgbClr>
                </a:solidFill>
                <a:prstDash val="solid"/>
              </a:ln>
              <a:effectLst>
                <a:outerShdw sx="100000" sy="100000" blurRad="50800" dist="38100" dir="2700000" rotWithShape="0" algn="tl">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5" name="椭圆 34"/>
              <p:cNvSpPr>
                <a:spLocks/>
              </p:cNvSpPr>
              <p:nvPr/>
            </p:nvSpPr>
            <p:spPr>
              <a:xfrm rot="0">
                <a:off x="4554855" y="3449955"/>
                <a:ext cx="137795" cy="186055"/>
              </a:xfrm>
              <a:prstGeom prst="ellipse"/>
              <a:solidFill>
                <a:schemeClr val="bg1">
                  <a:lumMod val="95000"/>
                  <a:alpha val="47885"/>
                </a:schemeClr>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defTabSz="914400" eaLnBrk="1" latinLnBrk="0" hangingPunct="1">
                  <a:lnSpc>
                    <a:spcPct val="100000"/>
                  </a:lnSpc>
                  <a:spcBef>
                    <a:spcPts val="0"/>
                  </a:spcBef>
                  <a:spcAft>
                    <a:spcPts val="0"/>
                  </a:spcAft>
                  <a:buFontTx/>
                  <a:buNone/>
                </a:pPr>
                <a:endParaRPr lang="ko-KR" altLang="en-US" sz="900">
                  <a:solidFill>
                    <a:schemeClr val="tx1"/>
                  </a:solidFill>
                  <a:latin typeface="微软雅黑" charset="0"/>
                  <a:ea typeface="微软雅黑" charset="0"/>
                </a:endParaRPr>
              </a:p>
            </p:txBody>
          </p:sp>
        </p:grpSp>
        <p:sp>
          <p:nvSpPr>
            <p:cNvPr id="46" name="文本框 14"/>
            <p:cNvSpPr txBox="1">
              <a:spLocks/>
            </p:cNvSpPr>
            <p:nvPr/>
          </p:nvSpPr>
          <p:spPr>
            <a:xfrm rot="0">
              <a:off x="3603625" y="842645"/>
              <a:ext cx="2045335" cy="2030730"/>
            </a:xfrm>
            <a:prstGeom prst="rect"/>
            <a:noFill/>
          </p:spPr>
          <p:txBody>
            <a:bodyPr wrap="square" lIns="91440" tIns="45720" rIns="91440" bIns="45720" numCol="1" vert="horz" anchor="t">
              <a:spAutoFit/>
            </a:bodyPr>
            <a:lstStyle/>
            <a:p>
              <a:pPr marL="0" indent="0" algn="just" defTabSz="266700" eaLnBrk="1" latinLnBrk="0" hangingPunct="1">
                <a:lnSpc>
                  <a:spcPct val="108000"/>
                </a:lnSpc>
                <a:spcBef>
                  <a:spcPts val="0"/>
                </a:spcBef>
                <a:spcAft>
                  <a:spcPts val="0"/>
                </a:spcAft>
                <a:buFontTx/>
                <a:buNone/>
              </a:pPr>
              <a:r>
                <a:rPr sz="1050">
                  <a:solidFill>
                    <a:srgbClr val="000000"/>
                  </a:solidFill>
                  <a:latin typeface="宋体" charset="0"/>
                  <a:ea typeface="宋体" charset="0"/>
                </a:rPr>
                <a:t>◇能正确观察记录临终老年人的身体、心理特点。</a:t>
              </a:r>
              <a:endParaRPr lang="ko-KR" altLang="en-US" sz="1050">
                <a:solidFill>
                  <a:srgbClr val="000000"/>
                </a:solidFill>
                <a:latin typeface="宋体" charset="0"/>
                <a:ea typeface="宋体" charset="0"/>
              </a:endParaRPr>
            </a:p>
            <a:p>
              <a:pPr marL="0" indent="0" algn="just" defTabSz="266700" eaLnBrk="1" latinLnBrk="0" hangingPunct="1">
                <a:lnSpc>
                  <a:spcPct val="108000"/>
                </a:lnSpc>
                <a:spcBef>
                  <a:spcPts val="0"/>
                </a:spcBef>
                <a:spcAft>
                  <a:spcPts val="0"/>
                </a:spcAft>
                <a:buFontTx/>
                <a:buNone/>
              </a:pPr>
              <a:r>
                <a:rPr sz="1050">
                  <a:solidFill>
                    <a:srgbClr val="000000"/>
                  </a:solidFill>
                  <a:latin typeface="宋体" charset="0"/>
                  <a:ea typeface="宋体" charset="0"/>
                </a:rPr>
                <a:t>◇能针对临终老年人的身体、心理情况采取正确的护理措施。</a:t>
              </a:r>
              <a:endParaRPr lang="ko-KR" altLang="en-US" sz="1050">
                <a:solidFill>
                  <a:srgbClr val="000000"/>
                </a:solidFill>
                <a:latin typeface="宋体" charset="0"/>
                <a:ea typeface="宋体" charset="0"/>
              </a:endParaRPr>
            </a:p>
            <a:p>
              <a:pPr marL="0" indent="0" algn="just" defTabSz="266700" eaLnBrk="1" latinLnBrk="0" hangingPunct="1">
                <a:lnSpc>
                  <a:spcPct val="108000"/>
                </a:lnSpc>
                <a:spcBef>
                  <a:spcPts val="0"/>
                </a:spcBef>
                <a:spcAft>
                  <a:spcPts val="0"/>
                </a:spcAft>
                <a:buFontTx/>
                <a:buNone/>
              </a:pPr>
              <a:r>
                <a:rPr sz="1050">
                  <a:solidFill>
                    <a:srgbClr val="000000"/>
                  </a:solidFill>
                  <a:latin typeface="宋体" charset="0"/>
                  <a:ea typeface="宋体" charset="0"/>
                </a:rPr>
                <a:t>◇能及根据临终老年人家属的心理情况为其提供心理护理。</a:t>
              </a:r>
              <a:endParaRPr lang="ko-KR" altLang="en-US" sz="1050">
                <a:solidFill>
                  <a:srgbClr val="000000"/>
                </a:solidFill>
                <a:latin typeface="宋体" charset="0"/>
                <a:ea typeface="宋体" charset="0"/>
              </a:endParaRPr>
            </a:p>
            <a:p>
              <a:pPr marL="0" indent="0" algn="just" defTabSz="266700" eaLnBrk="1" latinLnBrk="0" hangingPunct="1">
                <a:lnSpc>
                  <a:spcPct val="108000"/>
                </a:lnSpc>
                <a:spcBef>
                  <a:spcPts val="0"/>
                </a:spcBef>
                <a:spcAft>
                  <a:spcPts val="0"/>
                </a:spcAft>
                <a:buFontTx/>
                <a:buNone/>
              </a:pPr>
              <a:r>
                <a:rPr sz="1050">
                  <a:solidFill>
                    <a:srgbClr val="000000"/>
                  </a:solidFill>
                  <a:latin typeface="宋体" charset="0"/>
                  <a:ea typeface="宋体" charset="0"/>
                </a:rPr>
                <a:t>◇能正确对老年人的遗体进行护理。</a:t>
              </a:r>
              <a:endParaRPr lang="ko-KR" altLang="en-US" sz="1050">
                <a:solidFill>
                  <a:srgbClr val="000000"/>
                </a:solidFill>
                <a:latin typeface="宋体" charset="0"/>
                <a:ea typeface="宋体" charset="0"/>
              </a:endParaRPr>
            </a:p>
            <a:p>
              <a:pPr marL="0" indent="0" algn="just" defTabSz="266700" eaLnBrk="1" latinLnBrk="0" hangingPunct="1">
                <a:lnSpc>
                  <a:spcPct val="108000"/>
                </a:lnSpc>
                <a:spcBef>
                  <a:spcPts val="0"/>
                </a:spcBef>
                <a:spcAft>
                  <a:spcPts val="0"/>
                </a:spcAft>
                <a:buFontTx/>
                <a:buNone/>
              </a:pPr>
              <a:r>
                <a:rPr sz="1050">
                  <a:solidFill>
                    <a:srgbClr val="000000"/>
                  </a:solidFill>
                  <a:latin typeface="宋体" charset="0"/>
                  <a:ea typeface="宋体" charset="0"/>
                </a:rPr>
                <a:t>◇能根据丧亲者的心理情况为其提供心理护理。</a:t>
              </a:r>
              <a:endParaRPr lang="ko-KR" altLang="en-US" sz="1050">
                <a:solidFill>
                  <a:srgbClr val="000000"/>
                </a:solidFill>
                <a:latin typeface="宋体" charset="0"/>
                <a:ea typeface="宋体" charset="0"/>
              </a:endParaRPr>
            </a:p>
            <a:p>
              <a:pPr marL="0" indent="0" algn="l" fontAlgn="base" defTabSz="914400" eaLnBrk="1" latinLnBrk="0" hangingPunct="1">
                <a:lnSpc>
                  <a:spcPct val="125000"/>
                </a:lnSpc>
                <a:spcBef>
                  <a:spcPts val="0"/>
                </a:spcBef>
                <a:spcAft>
                  <a:spcPts val="0"/>
                </a:spcAft>
                <a:buFontTx/>
                <a:buNone/>
              </a:pPr>
              <a:endParaRPr lang="ko-KR" altLang="en-US" sz="1000" b="1">
                <a:solidFill>
                  <a:schemeClr val="tx1">
                    <a:lumMod val="50000"/>
                    <a:lumOff val="50000"/>
                  </a:schemeClr>
                </a:solidFill>
                <a:latin typeface="微软雅黑" charset="0"/>
                <a:ea typeface="微软雅黑" charset="0"/>
              </a:endParaRPr>
            </a:p>
          </p:txBody>
        </p:sp>
      </p:grpSp>
      <p:grpSp>
        <p:nvGrpSpPr>
          <p:cNvPr id="37" name="组合 4"/>
          <p:cNvGrpSpPr/>
          <p:nvPr/>
        </p:nvGrpSpPr>
        <p:grpSpPr>
          <a:xfrm>
            <a:off x="6384925" y="701675"/>
            <a:ext cx="2178685" cy="3874135"/>
            <a:chOff x="6384925" y="701675"/>
            <a:chExt cx="2178685" cy="3874135"/>
          </a:xfrm>
        </p:grpSpPr>
        <p:sp>
          <p:nvSpPr>
            <p:cNvPr id="38" name="任意多边形 37"/>
            <p:cNvSpPr>
              <a:spLocks/>
            </p:cNvSpPr>
            <p:nvPr/>
          </p:nvSpPr>
          <p:spPr>
            <a:xfrm rot="0">
              <a:off x="6384925" y="3166110"/>
              <a:ext cx="2179320" cy="1410335"/>
            </a:xfrm>
            <a:custGeom>
              <a:gdLst>
                <a:gd fmla="*/ 941222 w 2073836" name="TX0"/>
                <a:gd fmla="*/ 1295 h 1018180" name="TY0"/>
                <a:gd fmla="*/ 1075324 w 2073836" name="TX1"/>
                <a:gd fmla="*/ 33590 h 1018180" name="TY1"/>
                <a:gd fmla="*/ 1184084 w 2073836" name="TX2"/>
                <a:gd fmla="*/ 128259 h 1018180" name="TY2"/>
                <a:gd fmla="*/ 1212920 w 2073836" name="TX3"/>
                <a:gd fmla="*/ 166945 h 1018180" name="TY3"/>
                <a:gd fmla="*/ 1242709 w 2073836" name="TX4"/>
                <a:gd fmla="*/ 174112 h 1018180" name="TY4"/>
                <a:gd fmla="*/ 1238958 w 2073836" name="TX5"/>
                <a:gd fmla="*/ 157124 h 1018180" name="TY5"/>
                <a:gd fmla="*/ 1183625 w 2073836" name="TX6"/>
                <a:gd fmla="*/ 8652 h 1018180" name="TY6"/>
                <a:gd fmla="*/ 1196051 w 2073836" name="TX7"/>
                <a:gd fmla="*/ 6190 h 1018180" name="TY7"/>
                <a:gd fmla="*/ 1381889 w 2073836" name="TX8"/>
                <a:gd fmla="*/ 121834 h 1018180" name="TY8"/>
                <a:gd fmla="*/ 1441247 w 2073836" name="TX9"/>
                <a:gd fmla="*/ 253240 h 1018180" name="TY9"/>
                <a:gd fmla="*/ 1442778 w 2073836" name="TX10"/>
                <a:gd fmla="*/ 260415 h 1018180" name="TY10"/>
                <a:gd fmla="*/ 1476284 w 2073836" name="TX11"/>
                <a:gd fmla="*/ 277306 h 1018180" name="TY11"/>
                <a:gd fmla="*/ 1497407 w 2073836" name="TX12"/>
                <a:gd fmla="*/ 262750 h 1018180" name="TY12"/>
                <a:gd fmla="*/ 1478496 w 2073836" name="TX13"/>
                <a:gd fmla="*/ 105434 h 1018180" name="TY13"/>
                <a:gd fmla="*/ 1644628 w 2073836" name="TX14"/>
                <a:gd fmla="*/ 262020 h 1018180" name="TY14"/>
                <a:gd fmla="*/ 1671460 w 2073836" name="TX15"/>
                <a:gd fmla="*/ 403691 h 1018180" name="TY15"/>
                <a:gd fmla="*/ 1670350 w 2073836" name="TX16"/>
                <a:gd fmla="*/ 445054 h 1018180" name="TY16"/>
                <a:gd fmla="*/ 1694126 w 2073836" name="TX17"/>
                <a:gd fmla="*/ 470904 h 1018180" name="TY17"/>
                <a:gd fmla="*/ 1707195 w 2073836" name="TX18"/>
                <a:gd fmla="*/ 443083 h 1018180" name="TY18"/>
                <a:gd fmla="*/ 1743850 w 2073836" name="TX19"/>
                <a:gd fmla="*/ 303968 h 1018180" name="TY19"/>
                <a:gd fmla="*/ 1836628 w 2073836" name="TX20"/>
                <a:gd fmla="*/ 512562 h 1018180" name="TY20"/>
                <a:gd fmla="*/ 1818797 w 2073836" name="TX21"/>
                <a:gd fmla="*/ 616449 h 1018180" name="TY21"/>
                <a:gd fmla="*/ 1809330 w 2073836" name="TX22"/>
                <a:gd fmla="*/ 643932 h 1018180" name="TY22"/>
                <a:gd fmla="*/ 1835289 w 2073836" name="TX23"/>
                <a:gd fmla="*/ 688763 h 1018180" name="TY23"/>
                <a:gd fmla="*/ 1841046 w 2073836" name="TX24"/>
                <a:gd fmla="*/ 678131 h 1018180" name="TY24"/>
                <a:gd fmla="*/ 1928839 w 2073836" name="TX25"/>
                <a:gd fmla="*/ 546229 h 1018180" name="TY25"/>
                <a:gd fmla="*/ 1953464 w 2073836" name="TX26"/>
                <a:gd fmla="*/ 773194 h 1018180" name="TY26"/>
                <a:gd fmla="*/ 1925321 w 2073836" name="TX27"/>
                <a:gd fmla="*/ 833887 h 1018180" name="TY27"/>
                <a:gd fmla="*/ 1887788 w 2073836" name="TX28"/>
                <a:gd fmla="*/ 889545 h 1018180" name="TY28"/>
                <a:gd fmla="*/ 1901384 w 2073836" name="TX29"/>
                <a:gd fmla="*/ 958383 h 1018180" name="TY29"/>
                <a:gd fmla="*/ 1901664 w 2073836" name="TX30"/>
                <a:gd fmla="*/ 963928 h 1018180" name="TY30"/>
                <a:gd fmla="*/ 1911505 w 2073836" name="TX31"/>
                <a:gd fmla="*/ 960749 h 1018180" name="TY31"/>
                <a:gd fmla="*/ 2059875 w 2073836" name="TX32"/>
                <a:gd fmla="*/ 818704 h 1018180" name="TY32"/>
                <a:gd fmla="*/ 2053441 w 2073836" name="TX33"/>
                <a:gd fmla="*/ 1018052 h 1018180" name="TY33"/>
                <a:gd fmla="*/ 2053388 w 2073836" name="TX34"/>
                <a:gd fmla="*/ 1018179 h 1018180" name="TY34"/>
                <a:gd fmla="*/ 1827546 w 2073836" name="TX35"/>
                <a:gd fmla="*/ 1018179 h 1018180" name="TY35"/>
                <a:gd fmla="*/ 1826757 w 2073836" name="TX36"/>
                <a:gd fmla="*/ 1011530 h 1018180" name="TY36"/>
                <a:gd fmla="*/ 1286369 w 2073836" name="TX37"/>
                <a:gd fmla="*/ 1011530 h 1018180" name="TY37"/>
                <a:gd fmla="*/ 1284390 w 2073836" name="TX38"/>
                <a:gd fmla="*/ 991895 h 1018180" name="TY38"/>
                <a:gd fmla="*/ 993926 w 2073836" name="TX39"/>
                <a:gd fmla="*/ 755160 h 1018180" name="TY39"/>
                <a:gd fmla="*/ 703463 w 2073836" name="TX40"/>
                <a:gd fmla="*/ 991895 h 1018180" name="TY40"/>
                <a:gd fmla="*/ 701483 w 2073836" name="TX41"/>
                <a:gd fmla="*/ 1011530 h 1018180" name="TY41"/>
                <a:gd fmla="*/ 83785 w 2073836" name="TX42"/>
                <a:gd fmla="*/ 1011530 h 1018180" name="TY42"/>
                <a:gd fmla="*/ 84222 w 2073836" name="TX43"/>
                <a:gd fmla="*/ 1002870 h 1018180" name="TY43"/>
                <a:gd fmla="*/ 39947 w 2073836" name="TX44"/>
                <a:gd fmla="*/ 1005608 h 1018180" name="TY44"/>
                <a:gd fmla="*/ 1517 w 2073836" name="TX45"/>
                <a:gd fmla="*/ 1014873 h 1018180" name="TY45"/>
                <a:gd fmla="*/ 101434 w 2073836" name="TX46"/>
                <a:gd fmla="*/ 882551 h 1018180" name="TY46"/>
                <a:gd fmla="*/ 101449 w 2073836" name="TX47"/>
                <a:gd fmla="*/ 882540 h 1018180" name="TY47"/>
                <a:gd fmla="*/ 118438 w 2073836" name="TX48"/>
                <a:gd fmla="*/ 796523 h 1018180" name="TY48"/>
                <a:gd fmla="*/ 90983 w 2073836" name="TX49"/>
                <a:gd fmla="*/ 806526 h 1018180" name="TY49"/>
                <a:gd fmla="*/ 3409 w 2073836" name="TX50"/>
                <a:gd fmla="*/ 852621 h 1018180" name="TY50"/>
                <a:gd fmla="*/ 101028 w 2073836" name="TX51"/>
                <a:gd fmla="*/ 646249 h 1018180" name="TY51"/>
                <a:gd fmla="*/ 191411 w 2073836" name="TX52"/>
                <a:gd fmla="*/ 592012 h 1018180" name="TY52"/>
                <a:gd fmla="*/ 215724 w 2073836" name="TX53"/>
                <a:gd fmla="*/ 582337 h 1018180" name="TY53"/>
                <a:gd fmla="*/ 248732 w 2073836" name="TX54"/>
                <a:gd fmla="*/ 530134 h 1018180" name="TY54"/>
                <a:gd fmla="*/ 193673 w 2073836" name="TX55"/>
                <a:gd fmla="*/ 531208 h 1018180" name="TY55"/>
                <a:gd fmla="*/ 95890 w 2073836" name="TX56"/>
                <a:gd fmla="*/ 546450 h 1018180" name="TY56"/>
                <a:gd fmla="*/ 255095 w 2073836" name="TX57"/>
                <a:gd fmla="*/ 382827 h 1018180" name="TY57"/>
                <a:gd fmla="*/ 397175 w 2073836" name="TX58"/>
                <a:gd fmla="*/ 358249 h 1018180" name="TY58"/>
                <a:gd fmla="*/ 404243 w 2073836" name="TX59"/>
                <a:gd fmla="*/ 358551 h 1018180" name="TY59"/>
                <a:gd fmla="*/ 449181 w 2073836" name="TX60"/>
                <a:gd fmla="*/ 324533 h 1018180" name="TY60"/>
                <a:gd fmla="*/ 440910 w 2073836" name="TX61"/>
                <a:gd fmla="*/ 321817 h 1018180" name="TY61"/>
                <a:gd fmla="*/ 284963 w 2073836" name="TX62"/>
                <a:gd fmla="*/ 293776 h 1018180" name="TY62"/>
                <a:gd fmla="*/ 483374 w 2073836" name="TX63"/>
                <a:gd fmla="*/ 180851 h 1018180" name="TY63"/>
                <a:gd fmla="*/ 644966 w 2073836" name="TX64"/>
                <a:gd fmla="*/ 201719 h 1018180" name="TY64"/>
                <a:gd fmla="*/ 654610 w 2073836" name="TX65"/>
                <a:gd fmla="*/ 205195 h 1018180" name="TY65"/>
                <a:gd fmla="*/ 659458 w 2073836" name="TX66"/>
                <a:gd fmla="*/ 202751 h 1018180" name="TY66"/>
                <a:gd fmla="*/ 693065 w 2073836" name="TX67"/>
                <a:gd fmla="*/ 191267 h 1018180" name="TY67"/>
                <a:gd fmla="*/ 667080 w 2073836" name="TX68"/>
                <a:gd fmla="*/ 172930 h 1018180" name="TY68"/>
                <a:gd fmla="*/ 526180 w 2073836" name="TX69"/>
                <a:gd fmla="*/ 100454 h 1018180" name="TY69"/>
                <a:gd fmla="*/ 683757 w 2073836" name="TX70"/>
                <a:gd fmla="*/ 48863 h 1018180" name="TY70"/>
                <a:gd fmla="*/ 748960 w 2073836" name="TX71"/>
                <a:gd fmla="*/ 50577 h 1018180" name="TY71"/>
                <a:gd fmla="*/ 881341 w 2073836" name="TX72"/>
                <a:gd fmla="*/ 107728 h 1018180" name="TY72"/>
                <a:gd fmla="*/ 929904 w 2073836" name="TX73"/>
                <a:gd fmla="*/ 142511 h 1018180" name="TY73"/>
                <a:gd fmla="*/ 971678 w 2073836" name="TX74"/>
                <a:gd fmla="*/ 140534 h 1018180" name="TY74"/>
                <a:gd fmla="*/ 960141 w 2073836" name="TX75"/>
                <a:gd fmla="*/ 125282 h 1018180" name="TY75"/>
                <a:gd fmla="*/ 847922 w 2073836" name="TX76"/>
                <a:gd fmla="*/ 13423 h 1018180" name="TY76"/>
                <a:gd fmla="*/ 941222 w 2073836" name="TX77"/>
                <a:gd fmla="*/ 1295 h 1018180" name="TY77"/>
              </a:gdLst>
              <a:cxnLst>
                <a:cxn ang="0">
                  <a:pos x="TX0" y="TY0"/>
                </a:cxn>
                <a:cxn ang="0">
                  <a:pos x="TX1" y="TY1"/>
                </a:cxn>
                <a:cxn ang="0">
                  <a:pos x="TX2" y="TY2"/>
                </a:cxn>
                <a:cxn ang="0">
                  <a:pos x="TX3" y="TY3"/>
                </a:cxn>
                <a:cxn ang="0">
                  <a:pos x="TX4" y="TY4"/>
                </a:cxn>
                <a:cxn ang="0">
                  <a:pos x="TX5" y="TY5"/>
                </a:cxn>
                <a:cxn ang="0">
                  <a:pos x="TX6" y="TY6"/>
                </a:cxn>
                <a:cxn ang="0">
                  <a:pos x="TX7" y="TY7"/>
                </a:cxn>
                <a:cxn ang="0">
                  <a:pos x="TX8" y="TY8"/>
                </a:cxn>
                <a:cxn ang="0">
                  <a:pos x="TX9" y="TY9"/>
                </a:cxn>
                <a:cxn ang="0">
                  <a:pos x="TX10" y="TY10"/>
                </a:cxn>
                <a:cxn ang="0">
                  <a:pos x="TX11" y="TY11"/>
                </a:cxn>
                <a:cxn ang="0">
                  <a:pos x="TX12" y="TY12"/>
                </a:cxn>
                <a:cxn ang="0">
                  <a:pos x="TX13" y="TY13"/>
                </a:cxn>
                <a:cxn ang="0">
                  <a:pos x="TX14" y="TY14"/>
                </a:cxn>
                <a:cxn ang="0">
                  <a:pos x="TX15" y="TY15"/>
                </a:cxn>
                <a:cxn ang="0">
                  <a:pos x="TX16" y="TY16"/>
                </a:cxn>
                <a:cxn ang="0">
                  <a:pos x="TX17" y="TY17"/>
                </a:cxn>
                <a:cxn ang="0">
                  <a:pos x="TX18" y="TY18"/>
                </a:cxn>
                <a:cxn ang="0">
                  <a:pos x="TX19" y="TY19"/>
                </a:cxn>
                <a:cxn ang="0">
                  <a:pos x="TX20" y="TY20"/>
                </a:cxn>
                <a:cxn ang="0">
                  <a:pos x="TX21" y="TY21"/>
                </a:cxn>
                <a:cxn ang="0">
                  <a:pos x="TX22" y="TY22"/>
                </a:cxn>
                <a:cxn ang="0">
                  <a:pos x="TX23" y="TY23"/>
                </a:cxn>
                <a:cxn ang="0">
                  <a:pos x="TX24" y="TY24"/>
                </a:cxn>
                <a:cxn ang="0">
                  <a:pos x="TX25" y="TY25"/>
                </a:cxn>
                <a:cxn ang="0">
                  <a:pos x="TX26" y="TY26"/>
                </a:cxn>
                <a:cxn ang="0">
                  <a:pos x="TX27" y="TY27"/>
                </a:cxn>
                <a:cxn ang="0">
                  <a:pos x="TX28" y="TY28"/>
                </a:cxn>
                <a:cxn ang="0">
                  <a:pos x="TX29" y="TY29"/>
                </a:cxn>
                <a:cxn ang="0">
                  <a:pos x="TX30" y="TY30"/>
                </a:cxn>
                <a:cxn ang="0">
                  <a:pos x="TX31" y="TY31"/>
                </a:cxn>
                <a:cxn ang="0">
                  <a:pos x="TX32" y="TY32"/>
                </a:cxn>
                <a:cxn ang="0">
                  <a:pos x="TX33" y="TY33"/>
                </a:cxn>
                <a:cxn ang="0">
                  <a:pos x="TX34" y="TY34"/>
                </a:cxn>
                <a:cxn ang="0">
                  <a:pos x="TX35" y="TY35"/>
                </a:cxn>
                <a:cxn ang="0">
                  <a:pos x="TX36" y="TY36"/>
                </a:cxn>
                <a:cxn ang="0">
                  <a:pos x="TX37" y="TY37"/>
                </a:cxn>
                <a:cxn ang="0">
                  <a:pos x="TX38" y="TY38"/>
                </a:cxn>
                <a:cxn ang="0">
                  <a:pos x="TX39" y="TY39"/>
                </a:cxn>
                <a:cxn ang="0">
                  <a:pos x="TX40" y="TY40"/>
                </a:cxn>
                <a:cxn ang="0">
                  <a:pos x="TX41" y="TY41"/>
                </a:cxn>
                <a:cxn ang="0">
                  <a:pos x="TX42" y="TY42"/>
                </a:cxn>
                <a:cxn ang="0">
                  <a:pos x="TX43" y="TY43"/>
                </a:cxn>
                <a:cxn ang="0">
                  <a:pos x="TX44" y="TY44"/>
                </a:cxn>
                <a:cxn ang="0">
                  <a:pos x="TX45" y="TY45"/>
                </a:cxn>
                <a:cxn ang="0">
                  <a:pos x="TX46" y="TY46"/>
                </a:cxn>
                <a:cxn ang="0">
                  <a:pos x="TX47" y="TY47"/>
                </a:cxn>
                <a:cxn ang="0">
                  <a:pos x="TX48" y="TY48"/>
                </a:cxn>
                <a:cxn ang="0">
                  <a:pos x="TX49" y="TY49"/>
                </a:cxn>
                <a:cxn ang="0">
                  <a:pos x="TX50" y="TY50"/>
                </a:cxn>
                <a:cxn ang="0">
                  <a:pos x="TX51" y="TY51"/>
                </a:cxn>
                <a:cxn ang="0">
                  <a:pos x="TX52" y="TY52"/>
                </a:cxn>
                <a:cxn ang="0">
                  <a:pos x="TX53" y="TY53"/>
                </a:cxn>
                <a:cxn ang="0">
                  <a:pos x="TX54" y="TY54"/>
                </a:cxn>
                <a:cxn ang="0">
                  <a:pos x="TX55" y="TY55"/>
                </a:cxn>
                <a:cxn ang="0">
                  <a:pos x="TX56" y="TY56"/>
                </a:cxn>
                <a:cxn ang="0">
                  <a:pos x="TX57" y="TY57"/>
                </a:cxn>
                <a:cxn ang="0">
                  <a:pos x="TX58" y="TY58"/>
                </a:cxn>
                <a:cxn ang="0">
                  <a:pos x="TX59" y="TY59"/>
                </a:cxn>
                <a:cxn ang="0">
                  <a:pos x="TX60" y="TY60"/>
                </a:cxn>
                <a:cxn ang="0">
                  <a:pos x="TX61" y="TY61"/>
                </a:cxn>
                <a:cxn ang="0">
                  <a:pos x="TX62" y="TY62"/>
                </a:cxn>
                <a:cxn ang="0">
                  <a:pos x="TX63" y="TY63"/>
                </a:cxn>
                <a:cxn ang="0">
                  <a:pos x="TX64" y="TY64"/>
                </a:cxn>
                <a:cxn ang="0">
                  <a:pos x="TX65" y="TY65"/>
                </a:cxn>
                <a:cxn ang="0">
                  <a:pos x="TX66" y="TY66"/>
                </a:cxn>
                <a:cxn ang="0">
                  <a:pos x="TX67" y="TY67"/>
                </a:cxn>
                <a:cxn ang="0">
                  <a:pos x="TX68" y="TY68"/>
                </a:cxn>
                <a:cxn ang="0">
                  <a:pos x="TX69" y="TY69"/>
                </a:cxn>
                <a:cxn ang="0">
                  <a:pos x="TX70" y="TY70"/>
                </a:cxn>
                <a:cxn ang="0">
                  <a:pos x="TX71" y="TY71"/>
                </a:cxn>
                <a:cxn ang="0">
                  <a:pos x="TX72" y="TY72"/>
                </a:cxn>
                <a:cxn ang="0">
                  <a:pos x="TX73" y="TY73"/>
                </a:cxn>
                <a:cxn ang="0">
                  <a:pos x="TX74" y="TY74"/>
                </a:cxn>
                <a:cxn ang="0">
                  <a:pos x="TX75" y="TY75"/>
                </a:cxn>
                <a:cxn ang="0">
                  <a:pos x="TX76" y="TY76"/>
                </a:cxn>
                <a:cxn ang="0">
                  <a:pos x="TX77" y="TY77"/>
                </a:cxn>
              </a:cxnLst>
              <a:rect l="l" t="t" r="r" b="b"/>
              <a:pathLst>
                <a:path w="2073836" h="1018180">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defTabSz="914400" eaLnBrk="1" latinLnBrk="0" hangingPunct="1">
                <a:lnSpc>
                  <a:spcPct val="100000"/>
                </a:lnSpc>
                <a:spcBef>
                  <a:spcPts val="0"/>
                </a:spcBef>
                <a:spcAft>
                  <a:spcPts val="0"/>
                </a:spcAft>
                <a:buFontTx/>
                <a:buNone/>
              </a:pPr>
              <a:r>
                <a:rPr lang="zh-CN" altLang="en-US" sz="900">
                  <a:solidFill>
                    <a:schemeClr val="tx1"/>
                  </a:solidFill>
                  <a:latin typeface="微软雅黑" charset="0"/>
                  <a:ea typeface="微软雅黑" charset="0"/>
                </a:rPr>
                <a:t>                        </a:t>
              </a:r>
              <a:r>
                <a:rPr lang="en-US" altLang="zh-CN" sz="1600">
                  <a:solidFill>
                    <a:schemeClr val="tx1"/>
                  </a:solidFill>
                  <a:latin typeface="微软雅黑" charset="0"/>
                  <a:ea typeface="微软雅黑" charset="0"/>
                </a:rPr>
                <a:t>素质目标</a:t>
              </a:r>
              <a:endParaRPr lang="ko-KR" altLang="en-US" sz="1600">
                <a:solidFill>
                  <a:schemeClr val="tx1"/>
                </a:solidFill>
                <a:latin typeface="微软雅黑" charset="0"/>
                <a:ea typeface="微软雅黑" charset="0"/>
              </a:endParaRPr>
            </a:p>
          </p:txBody>
        </p:sp>
        <p:sp>
          <p:nvSpPr>
            <p:cNvPr id="39" name="矩形 38"/>
            <p:cNvSpPr>
              <a:spLocks/>
            </p:cNvSpPr>
            <p:nvPr/>
          </p:nvSpPr>
          <p:spPr>
            <a:xfrm rot="0">
              <a:off x="6416675" y="701675"/>
              <a:ext cx="2113915" cy="1688465"/>
            </a:xfrm>
            <a:prstGeom prst="rect"/>
            <a:solidFill>
              <a:schemeClr val="bg1">
                <a:lumMod val="95000"/>
                <a:alpha val="47885"/>
              </a:schemeClr>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defTabSz="914400" eaLnBrk="1" latinLnBrk="0" hangingPunct="1">
                <a:lnSpc>
                  <a:spcPct val="100000"/>
                </a:lnSpc>
                <a:spcBef>
                  <a:spcPts val="0"/>
                </a:spcBef>
                <a:spcAft>
                  <a:spcPts val="0"/>
                </a:spcAft>
                <a:buFontTx/>
                <a:buNone/>
              </a:pPr>
              <a:endParaRPr lang="ko-KR" altLang="en-US" sz="900">
                <a:solidFill>
                  <a:schemeClr val="tx1"/>
                </a:solidFill>
                <a:latin typeface="微软雅黑" charset="0"/>
                <a:ea typeface="微软雅黑" charset="0"/>
              </a:endParaRPr>
            </a:p>
          </p:txBody>
        </p:sp>
        <p:grpSp>
          <p:nvGrpSpPr>
            <p:cNvPr id="40" name="组合 37"/>
            <p:cNvGrpSpPr/>
            <p:nvPr/>
          </p:nvGrpSpPr>
          <p:grpSpPr>
            <a:xfrm>
              <a:off x="7394575" y="2232025"/>
              <a:ext cx="137160" cy="1350010"/>
              <a:chOff x="7394575" y="2232025"/>
              <a:chExt cx="137160" cy="1350010"/>
            </a:xfrm>
          </p:grpSpPr>
          <p:cxnSp>
            <p:nvCxnSpPr>
              <p:cNvPr id="41" name="直接连接符 40"/>
              <p:cNvCxnSpPr>
                <a:endCxn id="44" idx="0"/>
              </p:cNvCxnSpPr>
              <p:nvPr/>
            </p:nvCxnSpPr>
            <p:spPr>
              <a:xfrm rot="0" flipH="1">
                <a:off x="7463155" y="2232025"/>
                <a:ext cx="6985" cy="1169670"/>
              </a:xfrm>
              <a:prstGeom prst="line"/>
              <a:gradFill rotWithShape="1">
                <a:gsLst>
                  <a:gs pos="0">
                    <a:srgbClr val="BE1247"/>
                  </a:gs>
                  <a:gs pos="33000">
                    <a:srgbClr val="D2144F"/>
                  </a:gs>
                  <a:gs pos="96000">
                    <a:srgbClr val="F87477"/>
                  </a:gs>
                  <a:gs pos="100000">
                    <a:srgbClr val="FA9496"/>
                  </a:gs>
                </a:gsLst>
                <a:lin ang="0" scaled="1"/>
              </a:gradFill>
              <a:ln w="3175" cap="flat" cmpd="sng">
                <a:solidFill>
                  <a:srgbClr val="FF7F7F">
                    <a:alpha val="100000"/>
                  </a:srgbClr>
                </a:solidFill>
                <a:prstDash val="solid"/>
              </a:ln>
              <a:effectLst>
                <a:outerShdw sx="100000" sy="100000" blurRad="50800" dist="38100" dir="2700000" rotWithShape="0" algn="tl">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44" name="椭圆 43"/>
              <p:cNvSpPr>
                <a:spLocks/>
              </p:cNvSpPr>
              <p:nvPr/>
            </p:nvSpPr>
            <p:spPr>
              <a:xfrm rot="0">
                <a:off x="7394575" y="3401060"/>
                <a:ext cx="137795" cy="181610"/>
              </a:xfrm>
              <a:prstGeom prst="ellipse"/>
              <a:solidFill>
                <a:schemeClr val="bg1">
                  <a:lumMod val="95000"/>
                  <a:alpha val="47885"/>
                </a:schemeClr>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numCol="1" vert="horz" anchor="ctr">
                <a:noAutofit/>
              </a:bodyPr>
              <a:lstStyle/>
              <a:p>
                <a:pPr marL="0" indent="0" algn="l" defTabSz="914400" eaLnBrk="1" latinLnBrk="0" hangingPunct="1">
                  <a:lnSpc>
                    <a:spcPct val="100000"/>
                  </a:lnSpc>
                  <a:spcBef>
                    <a:spcPts val="0"/>
                  </a:spcBef>
                  <a:spcAft>
                    <a:spcPts val="0"/>
                  </a:spcAft>
                  <a:buFontTx/>
                  <a:buNone/>
                </a:pPr>
                <a:endParaRPr lang="ko-KR" altLang="en-US" sz="900">
                  <a:solidFill>
                    <a:schemeClr val="tx1"/>
                  </a:solidFill>
                  <a:latin typeface="微软雅黑" charset="0"/>
                  <a:ea typeface="微软雅黑" charset="0"/>
                </a:endParaRPr>
              </a:p>
            </p:txBody>
          </p:sp>
        </p:grpSp>
        <p:sp>
          <p:nvSpPr>
            <p:cNvPr id="49" name="文本框 14"/>
            <p:cNvSpPr txBox="1">
              <a:spLocks/>
            </p:cNvSpPr>
            <p:nvPr/>
          </p:nvSpPr>
          <p:spPr>
            <a:xfrm rot="0">
              <a:off x="6463665" y="775970"/>
              <a:ext cx="2092960" cy="982980"/>
            </a:xfrm>
            <a:prstGeom prst="rect"/>
            <a:noFill/>
          </p:spPr>
          <p:txBody>
            <a:bodyPr wrap="square" lIns="91440" tIns="45720" rIns="91440" bIns="45720" numCol="1" vert="horz" anchor="t">
              <a:spAutoFit/>
            </a:bodyPr>
            <a:lstStyle/>
            <a:p>
              <a:pPr marL="0" indent="0" algn="just" defTabSz="266700" eaLnBrk="1" latinLnBrk="0" hangingPunct="1">
                <a:lnSpc>
                  <a:spcPct val="108000"/>
                </a:lnSpc>
                <a:spcBef>
                  <a:spcPts val="0"/>
                </a:spcBef>
                <a:spcAft>
                  <a:spcPts val="0"/>
                </a:spcAft>
                <a:buFontTx/>
                <a:buNone/>
              </a:pPr>
              <a:r>
                <a:rPr sz="1050">
                  <a:solidFill>
                    <a:srgbClr val="000000"/>
                  </a:solidFill>
                  <a:latin typeface="宋体" charset="0"/>
                  <a:ea typeface="宋体" charset="0"/>
                </a:rPr>
                <a:t>◇通过对死亡与临终内容的探讨与学习，树立正确的死亡观念，在以后的工作中能科学对待临终问题。</a:t>
              </a:r>
              <a:endParaRPr lang="ko-KR" altLang="en-US" sz="1050">
                <a:solidFill>
                  <a:srgbClr val="000000"/>
                </a:solidFill>
                <a:latin typeface="宋体" charset="0"/>
                <a:ea typeface="宋体" charset="0"/>
              </a:endParaRPr>
            </a:p>
            <a:p>
              <a:pPr marL="0" indent="0" algn="l" fontAlgn="base" defTabSz="914400" eaLnBrk="1" latinLnBrk="0" hangingPunct="1">
                <a:lnSpc>
                  <a:spcPct val="125000"/>
                </a:lnSpc>
                <a:spcBef>
                  <a:spcPts val="0"/>
                </a:spcBef>
                <a:spcAft>
                  <a:spcPts val="0"/>
                </a:spcAft>
                <a:buFontTx/>
                <a:buNone/>
              </a:pPr>
              <a:endParaRPr lang="ko-KR" altLang="en-US" sz="1000" b="1">
                <a:solidFill>
                  <a:schemeClr val="tx1">
                    <a:lumMod val="50000"/>
                    <a:lumOff val="50000"/>
                  </a:schemeClr>
                </a:solidFill>
                <a:latin typeface="微软雅黑" charset="0"/>
                <a:ea typeface="微软雅黑"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1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900" decel="100000" fill="hold"/>
                                        <p:tgtEl>
                                          <p:spTgt spid="3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0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900" decel="100000" fill="hold"/>
                                        <p:tgtEl>
                                          <p:spTgt spid="3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90550" y="929640"/>
            <a:ext cx="7652385" cy="203009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4.保证营养和水分供应。</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对经口进食的老年人，应根据老年人的吞咽能力给予流质或半流质饮食，进食进水量应根据老年人的吞咽、消化吸收能力给予，或按照医护人员的要求喂食，不可盲目喂食、喂水，以免引起窒息、呛咳。</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对经鼻饲管进食的老年人，应在医护人员指导下，定时、定量向老年人提供流质饮食。</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    </a:t>
              </a:r>
              <a:r>
                <a:rPr lang="zh-CN" altLang="en-US" sz="2000" b="0">
                  <a:solidFill>
                    <a:srgbClr val="FF7F7F"/>
                  </a:solidFill>
                  <a:latin typeface="微软雅黑" charset="0"/>
                  <a:ea typeface="微软雅黑" charset="0"/>
                </a:rPr>
                <a:t>老年人临终前的症状和身体照料</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90550" y="1402715"/>
            <a:ext cx="7652385" cy="11995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5.观察老年人每天的排便、排尿情况，并记录大小便的颜色、性质、排出方式、24小时总量。发现老年人发生便秘或尿潴留，要及时联系医务人员处理。</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临终老年人的心理问题及护理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81660" y="1411605"/>
            <a:ext cx="7652385" cy="203009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老年人从知道自己即将死亡到死亡的整个过程，心理上会产生一系列的变化。护理员要正确认识临终老年人各阶段的心理现象，从而科学、理性地为老年人提供心理关怀，引导老年人调整心态，安宁地度过人生的最后阶段。</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临终老年人的心理变化分为五个阶段，并且每个阶段应采取不同的护理措施</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临终老年人的心理问题及护理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696595" y="589915"/>
            <a:ext cx="1161415" cy="368935"/>
          </a:xfrm>
          <a:prstGeom prst="rect"/>
        </p:spPr>
        <p:style>
          <a:lnRef idx="2">
            <a:schemeClr val="accent5"/>
          </a:lnRef>
          <a:fillRef idx="1">
            <a:schemeClr val="lt1"/>
          </a:fillRef>
          <a:effectRef idx="0">
            <a:schemeClr val="accent5"/>
          </a:effectRef>
          <a:fontRef idx="minor">
            <a:schemeClr val="dk1"/>
          </a:fontRef>
        </p:style>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1.否认期</a:t>
            </a:r>
            <a:r>
              <a:rPr lang="zh-CN" altLang="en-US" sz="1800">
                <a:latin typeface="Calibri" charset="0"/>
                <a:ea typeface="宋体" charset="0"/>
                <a:cs typeface="+mn-cs"/>
              </a:rPr>
              <a:t>  </a:t>
            </a:r>
            <a:endParaRPr lang="ko-KR" altLang="en-US" sz="1800">
              <a:latin typeface="Calibri" charset="0"/>
              <a:ea typeface="宋体" charset="0"/>
              <a:cs typeface="+mn-cs"/>
            </a:endParaRPr>
          </a:p>
        </p:txBody>
      </p:sp>
      <p:sp>
        <p:nvSpPr>
          <p:cNvPr id="32" name="文本框 31"/>
          <p:cNvSpPr txBox="1">
            <a:spLocks/>
          </p:cNvSpPr>
          <p:nvPr/>
        </p:nvSpPr>
        <p:spPr>
          <a:xfrm rot="0">
            <a:off x="758825" y="1124585"/>
            <a:ext cx="6698615" cy="1661795"/>
          </a:xfrm>
          <a:prstGeom prst="rect"/>
          <a:noFill/>
        </p:spPr>
        <p:txBody>
          <a:bodyPr wrap="square" lIns="0" tIns="0" rIns="0" bIns="0" vert="horz" anchor="t">
            <a:noAutofit/>
          </a:bodyPr>
          <a:lstStyle/>
          <a:p>
            <a:pPr marL="0" indent="0" algn="l" defTabSz="914400" eaLnBrk="1" latinLnBrk="0" hangingPunct="1">
              <a:lnSpc>
                <a:spcPct val="100000"/>
              </a:lnSpc>
              <a:spcBef>
                <a:spcPts val="0"/>
              </a:spcBef>
              <a:spcAft>
                <a:spcPts val="0"/>
              </a:spcAft>
              <a:buFontTx/>
              <a:buNone/>
            </a:pPr>
            <a:r>
              <a:rPr sz="1800" b="1">
                <a:latin typeface="Calibri" charset="0"/>
                <a:ea typeface="宋体" charset="0"/>
              </a:rPr>
              <a:t>表现</a:t>
            </a:r>
            <a:r>
              <a:rPr sz="1800">
                <a:latin typeface="Calibri" charset="0"/>
                <a:ea typeface="宋体" charset="0"/>
              </a:rPr>
              <a:t>：</a:t>
            </a:r>
            <a:r>
              <a:rPr sz="1800">
                <a:latin typeface="Calibri" charset="0"/>
                <a:ea typeface="宋体" charset="0"/>
              </a:rPr>
              <a:t>在得知自己的病情已无法治愈即将死亡时，老年人通常不愿意相信这一事实，认为是医生判断错误，自己的情况没有那么糟糕。因此他们会怀着忐忑焦虑的心情，想尽各种方法，四处求医，或找更权威的医务人员证实自己的疾病有希望治愈。老年人的这种行为，在心理上属于一种自我保护机制，可以使老年人有更多的时间调整自己，逐渐面对死亡。</a:t>
            </a:r>
            <a:endParaRPr lang="ko-KR" altLang="en-US" sz="1800">
              <a:latin typeface="Calibri" charset="0"/>
              <a:ea typeface="宋体" charset="0"/>
            </a:endParaRPr>
          </a:p>
        </p:txBody>
      </p:sp>
      <p:sp>
        <p:nvSpPr>
          <p:cNvPr id="33" name="文本框 32"/>
          <p:cNvSpPr txBox="1">
            <a:spLocks/>
          </p:cNvSpPr>
          <p:nvPr/>
        </p:nvSpPr>
        <p:spPr>
          <a:xfrm rot="0">
            <a:off x="759460" y="2991485"/>
            <a:ext cx="6671310" cy="1384935"/>
          </a:xfrm>
          <a:prstGeom prst="rect"/>
          <a:noFill/>
        </p:spPr>
        <p:txBody>
          <a:bodyPr wrap="square" lIns="0" tIns="0" rIns="0" bIns="0" vert="horz" anchor="t">
            <a:noAutofit/>
          </a:bodyPr>
          <a:lstStyle/>
          <a:p>
            <a:pPr marL="0" indent="0" algn="just" defTabSz="914400" eaLnBrk="1" latinLnBrk="0" hangingPunct="1">
              <a:lnSpc>
                <a:spcPct val="100000"/>
              </a:lnSpc>
              <a:spcBef>
                <a:spcPts val="0"/>
              </a:spcBef>
              <a:spcAft>
                <a:spcPts val="0"/>
              </a:spcAft>
              <a:buFontTx/>
              <a:buNone/>
            </a:pPr>
            <a:r>
              <a:rPr sz="1800" b="1">
                <a:latin typeface="Calibri" charset="0"/>
                <a:ea typeface="宋体" charset="0"/>
              </a:rPr>
              <a:t>护理措施</a:t>
            </a:r>
            <a:r>
              <a:rPr sz="1800">
                <a:latin typeface="Calibri" charset="0"/>
                <a:ea typeface="宋体" charset="0"/>
              </a:rPr>
              <a:t>：</a:t>
            </a:r>
            <a:r>
              <a:rPr sz="1800">
                <a:latin typeface="Calibri" charset="0"/>
                <a:ea typeface="宋体" charset="0"/>
              </a:rPr>
              <a:t>护理人员在此阶段要以真诚、忠实的态度面对老年人，不要强迫老年人接受事实，也不要欺骗老年人。护理人员应坦诚、温和地回答老年人的各种问题，并注意回答问题时与医护人员的说法要一致。</a:t>
            </a:r>
            <a:endParaRPr lang="ko-KR" altLang="en-US" sz="1800">
              <a:latin typeface="Calibri" charset="0"/>
              <a:ea typeface="宋体" charset="0"/>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2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临终老年人的心理问题及护理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a:off x="608330" y="661670"/>
            <a:ext cx="7653020" cy="3757930"/>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表现</a:t>
            </a:r>
            <a:r>
              <a:rPr lang="zh-CN" altLang="en-US" sz="1800">
                <a:latin typeface="Calibri" charset="0"/>
                <a:ea typeface="宋体" charset="0"/>
                <a:cs typeface="+mn-cs"/>
              </a:rPr>
              <a:t>：当老年人通过多方求救，最终疾病的情况被证实无法医治的情况下，老年人会产生气愤、暴怒、嫉妒等心理。此阶段老年人表现出生气、愤怒、怨恨的情绪，会认为命运对自己不公平，会迁怒于医护人员、护理员和家属，经常无故跟护理员发脾气，抱怨护理员照顾不周，百般挑剔，无端责骂、侮辱别人以发泄心中的苦闷和无奈。</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just" defTabSz="266700" eaLnBrk="1" latinLnBrk="0" hangingPunct="1">
              <a:lnSpc>
                <a:spcPct val="108000"/>
              </a:lnSpc>
              <a:spcBef>
                <a:spcPts val="0"/>
              </a:spcBef>
              <a:spcAft>
                <a:spcPts val="0"/>
              </a:spcAft>
              <a:buFontTx/>
              <a:buNone/>
            </a:pPr>
            <a:r>
              <a:rPr sz="1800" b="1">
                <a:latin typeface="Calibri" charset="0"/>
                <a:ea typeface="Arial" charset="0"/>
                <a:cs typeface="+mn-cs"/>
              </a:rPr>
              <a:t>护理措施：</a:t>
            </a:r>
            <a:r>
              <a:rPr lang="zh-CN" altLang="en-US" sz="1800">
                <a:latin typeface="Calibri" charset="0"/>
                <a:ea typeface="宋体" charset="0"/>
                <a:cs typeface="+mn-cs"/>
              </a:rPr>
              <a:t>护理员在此阶段应理解老年人的各种发怒、抱怨和无端责骂行为，为老年人提供适宜的环境，帮助他表达和发泄心中的情绪。帮助老年人与家属做好沟通，鼓励家属给予老年人更多的关怀与理解。</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
        <p:nvSpPr>
          <p:cNvPr id="30" name="文本框 29"/>
          <p:cNvSpPr txBox="1">
            <a:spLocks/>
          </p:cNvSpPr>
          <p:nvPr/>
        </p:nvSpPr>
        <p:spPr>
          <a:xfrm rot="0">
            <a:off x="607060" y="661035"/>
            <a:ext cx="1161415" cy="277495"/>
          </a:xfrm>
          <a:prstGeom prst="rect"/>
        </p:spPr>
        <p:style>
          <a:lnRef idx="2">
            <a:schemeClr val="accent6"/>
          </a:lnRef>
          <a:fillRef idx="1">
            <a:schemeClr val="lt1"/>
          </a:fillRef>
          <a:effectRef idx="0">
            <a:schemeClr val="accent6"/>
          </a:effectRef>
          <a:fontRef idx="minor">
            <a:schemeClr val="dk1"/>
          </a:fontRef>
        </p:style>
        <p:txBody>
          <a:bodyPr wrap="square" lIns="0" tIns="0" rIns="0" bIns="0" vert="horz" anchor="t">
            <a:no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2.愤怒期</a:t>
            </a:r>
            <a:r>
              <a:rPr lang="zh-CN" altLang="en-US" sz="1800">
                <a:latin typeface="Calibri" charset="0"/>
                <a:ea typeface="宋体" charset="0"/>
                <a:cs typeface="+mn-cs"/>
              </a:rPr>
              <a:t>  </a:t>
            </a:r>
            <a:endParaRPr lang="ko-KR" altLang="en-US" sz="1800">
              <a:latin typeface="Calibri" charset="0"/>
              <a:ea typeface="宋体" charset="0"/>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临终老年人的心理问题及护理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a:off x="465454" y="759460"/>
            <a:ext cx="7653020" cy="341439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表现：</a:t>
            </a:r>
            <a:r>
              <a:rPr lang="zh-CN" altLang="en-US" sz="1800">
                <a:latin typeface="Calibri" charset="0"/>
                <a:ea typeface="宋体" charset="0"/>
                <a:cs typeface="+mn-cs"/>
              </a:rPr>
              <a:t>通过愤怒期的情绪发泄后，老年人会逐渐冷静下来并接受自己身患绝症的事实。他们会非常配合医护人员的各项治疗，听从护理员对自己生活上的安排照料，希望能延长自己的生命。</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护理措施</a:t>
            </a:r>
            <a:r>
              <a:rPr lang="zh-CN" altLang="en-US" sz="1800">
                <a:latin typeface="Calibri" charset="0"/>
                <a:ea typeface="宋体" charset="0"/>
                <a:cs typeface="+mn-cs"/>
              </a:rPr>
              <a:t>：护理员在此阶段应主动关心老年人，协助医护员为老年人做好各种治疗和照护，减轻老年人的痛</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苦。对老年人提出的合理要求，护理员应尽量满足。鼓励老年人说出内心的感受，减轻其心理压力。</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
        <p:nvSpPr>
          <p:cNvPr id="30" name="文本框 29"/>
          <p:cNvSpPr txBox="1">
            <a:spLocks/>
          </p:cNvSpPr>
          <p:nvPr/>
        </p:nvSpPr>
        <p:spPr>
          <a:xfrm rot="0">
            <a:off x="589280" y="758825"/>
            <a:ext cx="1108075" cy="277495"/>
          </a:xfrm>
          <a:prstGeom prst="rect"/>
        </p:spPr>
        <p:style>
          <a:lnRef idx="2">
            <a:schemeClr val="accent6"/>
          </a:lnRef>
          <a:fillRef idx="1">
            <a:schemeClr val="lt1"/>
          </a:fillRef>
          <a:effectRef idx="0">
            <a:schemeClr val="accent6"/>
          </a:effectRef>
          <a:fontRef idx="minor">
            <a:schemeClr val="dk1"/>
          </a:fontRef>
        </p:style>
        <p:txBody>
          <a:bodyPr wrap="square" lIns="0" tIns="0" rIns="0" bIns="0" vert="horz" anchor="t">
            <a:no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3.协议期	</a:t>
            </a:r>
            <a:endParaRPr lang="ko-KR" altLang="en-US" sz="1800">
              <a:latin typeface="Calibri" charset="0"/>
              <a:ea typeface="宋体" charset="0"/>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临终老年人的心理问题及护理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a:off x="608330" y="822325"/>
            <a:ext cx="7653020" cy="313753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表现：</a:t>
            </a:r>
            <a:r>
              <a:rPr lang="zh-CN" altLang="en-US" sz="1800">
                <a:latin typeface="Calibri" charset="0"/>
                <a:ea typeface="宋体" charset="0"/>
                <a:cs typeface="+mn-cs"/>
              </a:rPr>
              <a:t>在经过协议期积极治疗后，老年人的病情依旧恶化，身体越老越虚弱。此时老年人表现为悲伤、情绪低落、沉默、绝望。此阶段老年人希望与亲友见面，希望亲人、家属时刻陪伴在身边。</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护理措施</a:t>
            </a:r>
            <a:r>
              <a:rPr lang="zh-CN" altLang="en-US" sz="1800">
                <a:latin typeface="Calibri" charset="0"/>
                <a:ea typeface="宋体" charset="0"/>
                <a:cs typeface="+mn-cs"/>
              </a:rPr>
              <a:t>：在此阶段，护理员应多关心照顾老年人，鼓励他们增强信心；鼓励他们以适宜的方式发泄抑郁情绪；帮助老年人保持自身形象和尊严；安排老年人与亲友见面，鼓励家属多陪伴老年人。此外还要注意对老年人进行合理的死亡教育，预防老年人自杀。</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
        <p:nvSpPr>
          <p:cNvPr id="30" name="文本框 29"/>
          <p:cNvSpPr txBox="1">
            <a:spLocks/>
          </p:cNvSpPr>
          <p:nvPr/>
        </p:nvSpPr>
        <p:spPr>
          <a:xfrm rot="0">
            <a:off x="705485" y="776605"/>
            <a:ext cx="947420" cy="277495"/>
          </a:xfrm>
          <a:prstGeom prst="rect"/>
        </p:spPr>
        <p:style>
          <a:lnRef idx="2">
            <a:schemeClr val="accent6"/>
          </a:lnRef>
          <a:fillRef idx="1">
            <a:schemeClr val="lt1"/>
          </a:fillRef>
          <a:effectRef idx="0">
            <a:schemeClr val="accent6"/>
          </a:effectRef>
          <a:fontRef idx="minor">
            <a:schemeClr val="dk1"/>
          </a:fontRef>
        </p:style>
        <p:txBody>
          <a:bodyPr wrap="square" lIns="0" tIns="0" rIns="0" bIns="0" vert="horz" anchor="t">
            <a:no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4.忧郁期	</a:t>
            </a:r>
            <a:endParaRPr lang="ko-KR" altLang="en-US" sz="1800">
              <a:latin typeface="Calibri" charset="0"/>
              <a:ea typeface="宋体" charset="0"/>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临终老年人的心理问题及护理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a:off x="581660" y="1009650"/>
            <a:ext cx="7653020" cy="313753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表现：经过前几个阶段的努力，老年人感到自己已竭尽全力，完全接受自己即将死亡的事实。此阶段老年人不再悲伤和感到痛苦，情绪上表现为非常平静，不再抱怨命运，喜欢独处，睡眠时间增加。</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sz="1800" b="1">
                <a:latin typeface="Calibri" charset="0"/>
                <a:ea typeface="Arial" charset="0"/>
                <a:cs typeface="+mn-cs"/>
              </a:rPr>
              <a:t>护理措施</a:t>
            </a:r>
            <a:r>
              <a:rPr lang="zh-CN" altLang="en-US" sz="1800">
                <a:latin typeface="Calibri" charset="0"/>
                <a:ea typeface="宋体" charset="0"/>
                <a:cs typeface="+mn-cs"/>
              </a:rPr>
              <a:t>：在此阶段，护理员应帮助老年人完成未完成的心愿；提供安静舒适的环境让其休息，不要强迫与之交谈；注意身体上的观察照料，使老年人平静、安详、有尊严地离开人世。</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
        <p:nvSpPr>
          <p:cNvPr id="30" name="文本框 29"/>
          <p:cNvSpPr txBox="1">
            <a:spLocks/>
          </p:cNvSpPr>
          <p:nvPr/>
        </p:nvSpPr>
        <p:spPr>
          <a:xfrm rot="0">
            <a:off x="642620" y="1009015"/>
            <a:ext cx="982980" cy="277495"/>
          </a:xfrm>
          <a:prstGeom prst="rect"/>
        </p:spPr>
        <p:style>
          <a:lnRef idx="2">
            <a:schemeClr val="accent6"/>
          </a:lnRef>
          <a:fillRef idx="1">
            <a:schemeClr val="lt1"/>
          </a:fillRef>
          <a:effectRef idx="0">
            <a:schemeClr val="accent6"/>
          </a:effectRef>
          <a:fontRef idx="minor">
            <a:schemeClr val="dk1"/>
          </a:fontRef>
        </p:style>
        <p:txBody>
          <a:bodyPr wrap="square" lIns="0" tIns="0" rIns="0" bIns="0" vert="horz" anchor="t">
            <a:no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5.接受期	</a:t>
            </a:r>
            <a:endParaRPr lang="ko-KR" altLang="en-US" sz="1800">
              <a:latin typeface="Calibri" charset="0"/>
              <a:ea typeface="宋体" charset="0"/>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临终老年人的心理问题及护理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81660" y="1411605"/>
            <a:ext cx="7652385" cy="25838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（四）临终老年人家属的心理问题及护理</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1.临终老年人家属常见的心理反应</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（1）个人需要的推迟与放弃  受老年人疾病的影响，家属在工作上、生活上的某些需求或计划可能不得不推迟或放弃。</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（2）家庭角色与职务的调整与再适应  老年人生病后，家庭成员各自在家庭中所承担的任务、所扮演的角色会重新调整，已维持家庭的相对稳定。</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（3）家庭成员承受的心理压力增加，由于忙于照料临终老年人，家庭成员的社交活动会减少。</a:t>
            </a: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临终老年人的心理问题及护理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751205" y="1286510"/>
            <a:ext cx="7652385" cy="230695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2.临终老年人家属心理护理</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对临终老年人家属的心理支持，主要从以下几个方面进行：</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（1）满足家属心理、生理、社会各方面的合理需求，为家属提供力所能及的帮助。</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（2）鼓励家属表达感情，发泄内心的不良情绪。</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（3）指导家属对老年人进行临终照护。</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（4）安排家属多于老年人相处，多陪伴老年人。</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574925" y="810260"/>
            <a:ext cx="981075" cy="889635"/>
          </a:xfrm>
          <a:prstGeom prst="rect">
            <a:avLst/>
          </a:prstGeom>
        </p:spPr>
      </p:pic>
      <p:grpSp>
        <p:nvGrpSpPr>
          <p:cNvPr id="29" name="组合 28"/>
          <p:cNvGrpSpPr/>
          <p:nvPr userDrawn="1"/>
        </p:nvGrpSpPr>
        <p:grpSpPr>
          <a:xfrm>
            <a:off x="121920" y="71755"/>
            <a:ext cx="5135880" cy="398780"/>
            <a:chOff x="121920" y="71755"/>
            <a:chExt cx="5135880" cy="398780"/>
          </a:xfrm>
        </p:grpSpPr>
        <p:sp>
          <p:nvSpPr>
            <p:cNvPr id="9" name="文本框 8"/>
            <p:cNvSpPr txBox="1"/>
            <p:nvPr/>
          </p:nvSpPr>
          <p:spPr>
            <a:xfrm>
              <a:off x="692785" y="71755"/>
              <a:ext cx="4565015" cy="398780"/>
            </a:xfrm>
            <a:prstGeom prst="rect">
              <a:avLst/>
            </a:prstGeom>
            <a:noFill/>
          </p:spPr>
          <p:txBody>
            <a:bodyPr wrap="square" rtlCol="0">
              <a:spAutoFit/>
            </a:bodyPr>
            <a:p>
              <a:r>
                <a:rPr lang="zh-CN" altLang="en-US" sz="2000" b="0">
                  <a:solidFill>
                    <a:srgbClr val="FF7F7F"/>
                  </a:solidFill>
                  <a:latin typeface="微软雅黑" panose="020B0503020204020204" charset="-122"/>
                  <a:ea typeface="微软雅黑" panose="020B0503020204020204" charset="-122"/>
                </a:rPr>
                <a:t>思维导图</a:t>
              </a:r>
              <a:endParaRPr lang="zh-CN" altLang="en-US"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21920" y="89535"/>
              <a:ext cx="546735" cy="300355"/>
              <a:chOff x="121920" y="89535"/>
              <a:chExt cx="546735" cy="300355"/>
            </a:xfrm>
          </p:grpSpPr>
          <p:sp>
            <p:nvSpPr>
              <p:cNvPr id="11" name="对角圆角矩形 10"/>
              <p:cNvSpPr/>
              <p:nvPr/>
            </p:nvSpPr>
            <p:spPr>
              <a:xfrm>
                <a:off x="121920" y="89535"/>
                <a:ext cx="546735" cy="30035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67970" y="149860"/>
                <a:ext cx="255905" cy="179705"/>
              </a:xfrm>
              <a:prstGeom prst="rect">
                <a:avLst/>
              </a:prstGeom>
            </p:spPr>
          </p:pic>
        </p:grpSp>
      </p:grpSp>
      <p:pic>
        <p:nvPicPr>
          <p:cNvPr id="30" name="图片 29" descr="C:/Users/lenovo/AppData/Roaming/JisuOffice/ETemp/29484_14597488/fImage11429117872732.png"/>
          <p:cNvPicPr>
            <a:picLocks noChangeAspect="1"/>
          </p:cNvPicPr>
          <p:nvPr/>
        </p:nvPicPr>
        <p:blipFill rotWithShape="1">
          <a:blip r:embed="rId6" cstate="hqprint">
            <a:extLst>
              <a:ext uri="{28A0092B-C50C-407E-A947-70E740481C1C}">
                <a14:useLocalDpi xmlns:a14="http://schemas.microsoft.com/office/drawing/2010/main"/>
              </a:ext>
            </a:extLst>
          </a:blip>
          <a:stretch>
            <a:fillRect/>
          </a:stretch>
        </p:blipFill>
        <p:spPr>
          <a:xfrm rot="0">
            <a:off x="481965" y="598170"/>
            <a:ext cx="7752715" cy="4349750"/>
          </a:xfrm>
          <a:prstGeom prst="rect"/>
          <a:noFill/>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par>
                                <p:cTn id="9" presetID="47" presetClass="entr" presetSubtype="0" fill="hold" grpId="1" nodeType="with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anim calcmode="lin" valueType="num">
                                      <p:cBhvr>
                                        <p:cTn id="12" dur="500" fill="hold"/>
                                        <p:tgtEl>
                                          <p:spTgt spid="29"/>
                                        </p:tgtEl>
                                        <p:attrNameLst>
                                          <p:attrName>ppt_x</p:attrName>
                                        </p:attrNameLst>
                                      </p:cBhvr>
                                      <p:tavLst>
                                        <p:tav tm="0">
                                          <p:val>
                                            <p:strVal val="#ppt_x"/>
                                          </p:val>
                                        </p:tav>
                                        <p:tav tm="100000">
                                          <p:val>
                                            <p:strVal val="#ppt_x"/>
                                          </p:val>
                                        </p:tav>
                                      </p:tavLst>
                                    </p:anim>
                                    <p:anim calcmode="lin" valueType="num">
                                      <p:cBhvr>
                                        <p:cTn id="13"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9"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a:spLocks/>
          </p:cNvSpPr>
          <p:nvPr/>
        </p:nvSpPr>
        <p:spPr>
          <a:xfrm rot="0">
            <a:off x="810895" y="2458085"/>
            <a:ext cx="7789545" cy="76898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4400" b="1">
                <a:solidFill>
                  <a:srgbClr val="FF7F7F"/>
                </a:solidFill>
                <a:latin typeface="微软雅黑" charset="0"/>
                <a:ea typeface="微软雅黑" charset="0"/>
              </a:rPr>
              <a:t>任务三  老年人死亡后的护理</a:t>
            </a:r>
            <a:endParaRPr lang="ko-KR" altLang="en-US" sz="4400" b="1">
              <a:solidFill>
                <a:srgbClr val="FF7F7F"/>
              </a:solidFill>
              <a:latin typeface="微软雅黑" charset="0"/>
              <a:ea typeface="微软雅黑" charset="0"/>
            </a:endParaRPr>
          </a:p>
        </p:txBody>
      </p:sp>
      <p:grpSp>
        <p:nvGrpSpPr>
          <p:cNvPr id="4" name="组合 3"/>
          <p:cNvGrpSpPr/>
          <p:nvPr/>
        </p:nvGrpSpPr>
        <p:grpSpPr>
          <a:xfrm rot="0">
            <a:off x="3903345" y="1245235"/>
            <a:ext cx="1338580" cy="817245"/>
            <a:chOff x="3903345" y="1245235"/>
            <a:chExt cx="1338580" cy="817245"/>
          </a:xfrm>
        </p:grpSpPr>
        <p:sp>
          <p:nvSpPr>
            <p:cNvPr id="5" name="对角圆角矩形 4"/>
            <p:cNvSpPr>
              <a:spLocks/>
            </p:cNvSpPr>
            <p:nvPr/>
          </p:nvSpPr>
          <p:spPr>
            <a:xfrm rot="0">
              <a:off x="3903345" y="1245235"/>
              <a:ext cx="1338580" cy="817245"/>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1">
                <a:latin typeface="微软雅黑" charset="0"/>
                <a:ea typeface="微软雅黑" charset="0"/>
              </a:endParaRPr>
            </a:p>
          </p:txBody>
        </p:sp>
        <p:pic>
          <p:nvPicPr>
            <p:cNvPr id="6" name="图片 5" descr="C:/Users/lenovo/AppData/Roaming/JisuOffice/ETemp/29484_14597488/image6.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4259580" y="1409065"/>
              <a:ext cx="626110" cy="489585"/>
            </a:xfrm>
            <a:prstGeom prst="rect"/>
            <a:noFill/>
          </p:spPr>
        </p:pic>
      </p:grpSp>
      <p:pic>
        <p:nvPicPr>
          <p:cNvPr id="8" name="图片 7" descr="C:/Users/lenovo/AppData/Roaming/JisuOffice/ETemp/29484_14597488/image3.png"/>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rot="0">
            <a:off x="2574925" y="810260"/>
            <a:ext cx="981710" cy="890270"/>
          </a:xfrm>
          <a:prstGeom prst="rect"/>
          <a:noFill/>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1</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死亡过程的分期</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81660" y="1411605"/>
            <a:ext cx="7652385" cy="175323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传统的死亡概念是心跳和呼吸永久性停止。即老年人的心肺功能停止，并且经医学治疗无法恢复自主呼吸和心跳。但随着医学的发展，不同的国家对死亡有不同的判断标准，有些国家把脑死亡加入死亡的判断标准。因此，护理员在工作中要注意，对老年人死亡的判断是一个严肃、细致、专业性很强的过程，必须依靠医生根据病情、辅助检查结果，以及该国法律的规定来作出。</a:t>
            </a: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1</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死亡过程的分期</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63880" y="1411605"/>
            <a:ext cx="7652385" cy="424497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1.濒死期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此阶段老年人心跳、呼吸还存在，但各器官功能极度衰弱。表现为意识模糊或丧失，心跳减弱，血压下降，四肢发绀、皮肤湿冷，呼吸微弱，感觉消失，视力下降，生命即将终止。</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2.临床死亡期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表现为心跳、呼吸完全停止，各种反射消失，瞳孔散大，但组织器官仍有微弱而短暂的活动。此期持续5～6分钟，若得到及时有效的抢救，生命有复苏的可能。</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3.生物学死亡期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是指呼吸、心跳停止后，身体的组织、器官、细胞会逐渐停止生命活动，即体内的细胞死亡。</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老年人遗体的护理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81660" y="1411605"/>
            <a:ext cx="7652385" cy="147637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老年人去世后护理员对遗体适宜地料理，既是对死者的同情与尊重，也是对家属最大的心理安慰。遗体料理应在医生确认老年人死亡，并开具死亡证明书后尽快进行，一方面可减少对其他老年人的不良影响，另一方面防止尸体僵硬、面部颜色改变等影响尸体美观。</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zh-CN" altLang="en-US"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老年人遗体的护理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667385" y="611505"/>
            <a:ext cx="7652385" cy="11995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（一）操作目的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   使老年人的遗体清洁，保持良好的遗体外观，易于辨认。</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（二）操作实施流程</a:t>
            </a:r>
            <a:endParaRPr lang="ko-KR" altLang="en-US" sz="1800">
              <a:latin typeface="Calibri" charset="0"/>
              <a:ea typeface="宋体" charset="0"/>
              <a:cs typeface="+mn-cs"/>
            </a:endParaRPr>
          </a:p>
        </p:txBody>
      </p:sp>
      <p:pic>
        <p:nvPicPr>
          <p:cNvPr id="31" name="图片 30" descr="C:/Users/lenovo/AppData/Roaming/JisuOffice/ETemp/29484_14597488/fImage17992920403071.png"/>
          <p:cNvPicPr>
            <a:picLocks noChangeAspect="1"/>
          </p:cNvPicPr>
          <p:nvPr/>
        </p:nvPicPr>
        <p:blipFill rotWithShape="1">
          <a:blip r:embed="rId3" cstate="print">
            <a:extLst>
              <a:ext uri="{28A0092B-C50C-407E-A947-70E740481C1C}">
                <a14:useLocalDpi xmlns:a14="http://schemas.microsoft.com/office/drawing/2010/main" val="0"/>
              </a:ext>
            </a:extLst>
          </a:blip>
          <a:stretch>
            <a:fillRect/>
          </a:stretch>
        </p:blipFill>
        <p:spPr>
          <a:xfrm rot="0">
            <a:off x="590550" y="1762125"/>
            <a:ext cx="8554085" cy="3265805"/>
          </a:xfrm>
          <a:prstGeom prst="rect"/>
          <a:noFill/>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6022975" cy="399415"/>
            <a:chOff x="121920" y="71755"/>
            <a:chExt cx="6022975" cy="399415"/>
          </a:xfrm>
        </p:grpSpPr>
        <p:sp>
          <p:nvSpPr>
            <p:cNvPr id="9" name="文本框 8"/>
            <p:cNvSpPr txBox="1">
              <a:spLocks/>
            </p:cNvSpPr>
            <p:nvPr/>
          </p:nvSpPr>
          <p:spPr>
            <a:xfrm rot="0">
              <a:off x="692785" y="71755"/>
              <a:ext cx="545211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子任务2   老年人遗体的护理</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81660" y="1411605"/>
            <a:ext cx="7652385" cy="64579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p:txBody>
      </p:sp>
      <p:pic>
        <p:nvPicPr>
          <p:cNvPr id="31" name="图片 30" descr="C:/Users/lenovo/AppData/Roaming/JisuOffice/ETemp/29484_14597488/fImage1031562041305.png"/>
          <p:cNvPicPr>
            <a:picLocks noChangeAspect="1"/>
          </p:cNvPicPr>
          <p:nvPr/>
        </p:nvPicPr>
        <p:blipFill rotWithShape="1">
          <a:blip r:embed="rId3" cstate="print">
            <a:extLst>
              <a:ext uri="{28A0092B-C50C-407E-A947-70E740481C1C}">
                <a14:useLocalDpi xmlns:a14="http://schemas.microsoft.com/office/drawing/2010/main" val="0"/>
              </a:ext>
            </a:extLst>
          </a:blip>
          <a:stretch>
            <a:fillRect/>
          </a:stretch>
        </p:blipFill>
        <p:spPr>
          <a:xfrm rot="0">
            <a:off x="123825" y="1175385"/>
            <a:ext cx="9106535" cy="2368550"/>
          </a:xfrm>
          <a:prstGeom prst="rect"/>
          <a:noFill/>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2" name="图片 1" descr="C:/Users/lenovo/AppData/Roaming/JisuOffice/ETemp/29484_14597488/fImage41037220422732.png"/>
          <p:cNvPicPr>
            <a:picLocks noChangeAspect="1"/>
          </p:cNvPicPr>
          <p:nvPr/>
        </p:nvPicPr>
        <p:blipFill rotWithShape="1">
          <a:blip r:embed="rId5" cstate="print">
            <a:extLst>
              <a:ext uri="{28A0092B-C50C-407E-A947-70E740481C1C}">
                <a14:useLocalDpi xmlns:a14="http://schemas.microsoft.com/office/drawing/2010/main" val="0"/>
              </a:ext>
            </a:extLst>
          </a:blip>
          <a:stretch>
            <a:fillRect/>
          </a:stretch>
        </p:blipFill>
        <p:spPr>
          <a:xfrm rot="0">
            <a:off x="372110" y="0"/>
            <a:ext cx="8399780" cy="5144135"/>
          </a:xfrm>
          <a:prstGeom prst="rect"/>
          <a:noFill/>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 name="矩形 1"/>
          <p:cNvSpPr/>
          <p:nvPr/>
        </p:nvSpPr>
        <p:spPr>
          <a:xfrm>
            <a:off x="624840"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402080" y="1464310"/>
            <a:ext cx="6760210" cy="852805"/>
          </a:xfrm>
          <a:prstGeom prst="rect">
            <a:avLst/>
          </a:prstGeom>
          <a:noFill/>
        </p:spPr>
        <p:txBody>
          <a:bodyPr wrap="square" rtlCol="0">
            <a:spAutoFit/>
          </a:bodyPr>
          <a:lstStyle/>
          <a:p>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演讲完毕，谢谢观看！</a:t>
            </a:r>
            <a:endPar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sp>
        <p:nvSpPr>
          <p:cNvPr id="4" name="文本框 3"/>
          <p:cNvSpPr txBox="1"/>
          <p:nvPr/>
        </p:nvSpPr>
        <p:spPr>
          <a:xfrm>
            <a:off x="2339340" y="2317115"/>
            <a:ext cx="4744085" cy="575945"/>
          </a:xfrm>
          <a:prstGeom prst="rect">
            <a:avLst/>
          </a:prstGeom>
          <a:noFill/>
        </p:spPr>
        <p:txBody>
          <a:bodyPr wrap="square" rtlCol="0">
            <a:spAutoFit/>
          </a:bodyPr>
          <a:lstStyle/>
          <a:p>
            <a:pPr algn="ctr"/>
            <a:r>
              <a:rPr lang="en-US" altLang="zh-CN" sz="1050" dirty="0">
                <a:solidFill>
                  <a:schemeClr val="tx1">
                    <a:lumMod val="65000"/>
                    <a:lumOff val="35000"/>
                  </a:schemeClr>
                </a:solidFill>
              </a:rPr>
              <a:t>Here to add a detailed text description, recommendations related to the title and in line with the overall language style, language description as simple and vivid, add a detailed text description here, the recommendations</a:t>
            </a:r>
            <a:endParaRPr lang="zh-CN" altLang="en-US" sz="1050" dirty="0">
              <a:solidFill>
                <a:schemeClr val="tx1">
                  <a:lumMod val="65000"/>
                  <a:lumOff val="35000"/>
                </a:schemeClr>
              </a:solidFill>
            </a:endParaRPr>
          </a:p>
        </p:txBody>
      </p:sp>
      <p:grpSp>
        <p:nvGrpSpPr>
          <p:cNvPr id="39" name="组合 38"/>
          <p:cNvGrpSpPr>
            <a:grpSpLocks noChangeAspect="1"/>
          </p:cNvGrpSpPr>
          <p:nvPr/>
        </p:nvGrpSpPr>
        <p:grpSpPr>
          <a:xfrm>
            <a:off x="6792595" y="4527550"/>
            <a:ext cx="396240" cy="396240"/>
            <a:chOff x="6792595" y="4527550"/>
            <a:chExt cx="396240" cy="396240"/>
          </a:xfrm>
          <a:solidFill>
            <a:schemeClr val="accent2"/>
          </a:solidFill>
        </p:grpSpPr>
        <p:sp>
          <p:nvSpPr>
            <p:cNvPr id="40" name="Freeform 494"/>
            <p:cNvSpPr/>
            <p:nvPr/>
          </p:nvSpPr>
          <p:spPr bwMode="auto">
            <a:xfrm>
              <a:off x="6792595" y="4527550"/>
              <a:ext cx="396240" cy="396240"/>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896735" y="4620260"/>
              <a:ext cx="186690" cy="209550"/>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525" y="4527550"/>
            <a:ext cx="396240" cy="396240"/>
            <a:chOff x="6232525" y="4527550"/>
            <a:chExt cx="396240" cy="396240"/>
          </a:xfrm>
          <a:solidFill>
            <a:schemeClr val="accent2"/>
          </a:solidFill>
        </p:grpSpPr>
        <p:sp>
          <p:nvSpPr>
            <p:cNvPr id="43" name="Freeform 230"/>
            <p:cNvSpPr/>
            <p:nvPr/>
          </p:nvSpPr>
          <p:spPr bwMode="auto">
            <a:xfrm>
              <a:off x="6232525" y="4527550"/>
              <a:ext cx="396240" cy="396240"/>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6326505" y="4564380"/>
              <a:ext cx="208915" cy="302895"/>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030" y="4527550"/>
            <a:ext cx="396240" cy="396240"/>
            <a:chOff x="7352030" y="4527550"/>
            <a:chExt cx="396240" cy="396240"/>
          </a:xfrm>
          <a:solidFill>
            <a:schemeClr val="bg1"/>
          </a:solidFill>
        </p:grpSpPr>
        <p:sp>
          <p:nvSpPr>
            <p:cNvPr id="46" name="Freeform 237"/>
            <p:cNvSpPr/>
            <p:nvPr/>
          </p:nvSpPr>
          <p:spPr bwMode="auto">
            <a:xfrm>
              <a:off x="7352030" y="4527550"/>
              <a:ext cx="396240" cy="396240"/>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7494270" y="4583430"/>
              <a:ext cx="109220" cy="330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7456170" y="4626610"/>
              <a:ext cx="186055" cy="225425"/>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2100" y="4527550"/>
            <a:ext cx="396240" cy="396240"/>
            <a:chOff x="7912100" y="4527550"/>
            <a:chExt cx="396240" cy="396240"/>
          </a:xfrm>
          <a:solidFill>
            <a:schemeClr val="bg1"/>
          </a:solidFill>
        </p:grpSpPr>
        <p:sp>
          <p:nvSpPr>
            <p:cNvPr id="50" name="Freeform 228"/>
            <p:cNvSpPr/>
            <p:nvPr/>
          </p:nvSpPr>
          <p:spPr bwMode="auto">
            <a:xfrm>
              <a:off x="7912100" y="4527550"/>
              <a:ext cx="396240" cy="396240"/>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7992745" y="4691380"/>
              <a:ext cx="234950" cy="166370"/>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8058150" y="4565015"/>
              <a:ext cx="104140" cy="10350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535" y="4527550"/>
            <a:ext cx="396240" cy="396240"/>
            <a:chOff x="8471535" y="4527550"/>
            <a:chExt cx="396240" cy="396240"/>
          </a:xfrm>
          <a:solidFill>
            <a:schemeClr val="bg1"/>
          </a:solidFill>
        </p:grpSpPr>
        <p:sp>
          <p:nvSpPr>
            <p:cNvPr id="54" name="Freeform 234"/>
            <p:cNvSpPr/>
            <p:nvPr/>
          </p:nvSpPr>
          <p:spPr bwMode="auto">
            <a:xfrm>
              <a:off x="8471535" y="4527550"/>
              <a:ext cx="396240" cy="396240"/>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8524875" y="4592955"/>
              <a:ext cx="299720" cy="265430"/>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p:cNvPicPr>
            <a:picLocks noChangeAspect="1"/>
          </p:cNvPicPr>
          <p:nvPr/>
        </p:nvPicPr>
        <p:blipFill>
          <a:blip r:embed="rId1"/>
          <a:stretch>
            <a:fillRect/>
          </a:stretch>
        </p:blipFill>
        <p:spPr>
          <a:xfrm>
            <a:off x="4531360" y="-588010"/>
            <a:ext cx="6035040" cy="2640330"/>
          </a:xfrm>
          <a:prstGeom prst="rect">
            <a:avLst/>
          </a:prstGeom>
        </p:spPr>
      </p:pic>
      <p:pic>
        <p:nvPicPr>
          <p:cNvPr id="5" name="图片 4"/>
          <p:cNvPicPr>
            <a:picLocks noChangeAspect="1"/>
          </p:cNvPicPr>
          <p:nvPr/>
        </p:nvPicPr>
        <p:blipFill>
          <a:blip r:embed="rId2"/>
          <a:stretch>
            <a:fillRect/>
          </a:stretch>
        </p:blipFill>
        <p:spPr>
          <a:xfrm>
            <a:off x="-609600" y="2846070"/>
            <a:ext cx="5404485" cy="2851785"/>
          </a:xfrm>
          <a:prstGeom prst="rect">
            <a:avLst/>
          </a:prstGeom>
        </p:spPr>
      </p:pic>
      <p:pic>
        <p:nvPicPr>
          <p:cNvPr id="6" name="图片 5"/>
          <p:cNvPicPr>
            <a:picLocks noChangeAspect="1"/>
          </p:cNvPicPr>
          <p:nvPr/>
        </p:nvPicPr>
        <p:blipFill>
          <a:blip r:embed="rId3"/>
          <a:stretch>
            <a:fillRect/>
          </a:stretch>
        </p:blipFill>
        <p:spPr>
          <a:xfrm>
            <a:off x="1358265" y="716280"/>
            <a:ext cx="981075" cy="889635"/>
          </a:xfrm>
          <a:prstGeom prst="rect">
            <a:avLst/>
          </a:prstGeom>
        </p:spPr>
      </p:pic>
      <p:pic>
        <p:nvPicPr>
          <p:cNvPr id="7" name="Keith Kenniff - Receives">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609600" y="106680"/>
            <a:ext cx="609600" cy="609600"/>
          </a:xfrm>
          <a:prstGeom prst="rect">
            <a:avLst/>
          </a:prstGeom>
        </p:spPr>
      </p:pic>
      <p:pic>
        <p:nvPicPr>
          <p:cNvPr id="8" name="图片 7"/>
          <p:cNvPicPr>
            <a:picLocks noChangeAspect="1"/>
          </p:cNvPicPr>
          <p:nvPr/>
        </p:nvPicPr>
        <p:blipFill>
          <a:blip r:embed="rId3"/>
          <a:stretch>
            <a:fillRect/>
          </a:stretch>
        </p:blipFill>
        <p:spPr>
          <a:xfrm rot="17520000">
            <a:off x="6824980" y="2845435"/>
            <a:ext cx="981075" cy="889635"/>
          </a:xfrm>
          <a:prstGeom prst="rect">
            <a:avLst/>
          </a:prstGeom>
        </p:spPr>
      </p:pic>
      <p:sp>
        <p:nvSpPr>
          <p:cNvPr id="10" name="圆角矩形 9"/>
          <p:cNvSpPr/>
          <p:nvPr/>
        </p:nvSpPr>
        <p:spPr>
          <a:xfrm>
            <a:off x="3943350" y="2997835"/>
            <a:ext cx="1229360" cy="32512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3943350" y="2997835"/>
            <a:ext cx="1517650" cy="307340"/>
          </a:xfrm>
          <a:prstGeom prst="rect">
            <a:avLst/>
          </a:prstGeom>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400">
                <a:latin typeface="微软雅黑" charset="0"/>
                <a:ea typeface="微软雅黑" charset="0"/>
              </a:rPr>
              <a:t>汇报人：</a:t>
            </a:r>
            <a:endParaRPr lang="ko-KR" altLang="en-US" sz="1400">
              <a:latin typeface="微软雅黑" charset="0"/>
              <a:ea typeface="微软雅黑" charset="0"/>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3"/>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0.5000,1; 1,1"/>
                                        <p:tgtEl>
                                          <p:spTgt spid="3"/>
                                        </p:tgtEl>
                                      </p:cBhvr>
                                    </p:animEffect>
                                  </p:childTnLst>
                                </p:cTn>
                              </p:par>
                            </p:childTnLst>
                          </p:cTn>
                        </p:par>
                        <p:par>
                          <p:cTn id="27" fill="hold">
                            <p:stCondLst>
                              <p:cond delay="295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950"/>
                            </p:stCondLst>
                            <p:childTnLst>
                              <p:par>
                                <p:cTn id="34" presetID="53" presetClass="entr" presetSubtype="16"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par>
                                <p:cTn id="39" presetID="53" presetClass="entr" presetSubtype="1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par>
                                <p:cTn id="49" presetID="53" presetClass="entr" presetSubtype="16"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par>
                                <p:cTn id="54" presetID="53" presetClass="entr" presetSubtype="16"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par>
                          <p:cTn id="59" fill="hold">
                            <p:stCondLst>
                              <p:cond delay="4450"/>
                            </p:stCondLst>
                            <p:childTnLst>
                              <p:par>
                                <p:cTn id="60" presetID="17" presetClass="entr" presetSubtype="1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strVal val="#ppt_h"/>
                                          </p:val>
                                        </p:tav>
                                        <p:tav tm="100000">
                                          <p:val>
                                            <p:strVal val="#ppt_h"/>
                                          </p:val>
                                        </p:tav>
                                      </p:tavLst>
                                    </p:anim>
                                  </p:childTnLst>
                                </p:cTn>
                              </p:par>
                            </p:childTnLst>
                          </p:cTn>
                        </p:par>
                        <p:par>
                          <p:cTn id="64" fill="hold">
                            <p:stCondLst>
                              <p:cond delay="4950"/>
                            </p:stCondLst>
                            <p:childTnLst>
                              <p:par>
                                <p:cTn id="65" presetID="17" presetClass="entr" presetSubtype="1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linds(horizontal)">
                                      <p:cBhvr>
                                        <p:cTn id="73" dur="500"/>
                                        <p:tgtEl>
                                          <p:spTgt spid="1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linds(horizontal)">
                                      <p:cBhvr>
                                        <p:cTn id="7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10"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2" name="六边形 1"/>
          <p:cNvSpPr/>
          <p:nvPr/>
        </p:nvSpPr>
        <p:spPr>
          <a:xfrm rot="5400000">
            <a:off x="1083945" y="1967865"/>
            <a:ext cx="1861185" cy="1729105"/>
          </a:xfrm>
          <a:prstGeom prst="hexagon">
            <a:avLst/>
          </a:prstGeom>
          <a:solidFill>
            <a:srgbClr val="FF7F7F"/>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 name="六边形 2"/>
          <p:cNvSpPr/>
          <p:nvPr/>
        </p:nvSpPr>
        <p:spPr>
          <a:xfrm rot="5400000">
            <a:off x="4236720" y="1124585"/>
            <a:ext cx="668020" cy="575945"/>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3"/>
          <p:cNvSpPr txBox="1">
            <a:spLocks noChangeArrowheads="1"/>
          </p:cNvSpPr>
          <p:nvPr/>
        </p:nvSpPr>
        <p:spPr bwMode="auto">
          <a:xfrm>
            <a:off x="4930775" y="1243965"/>
            <a:ext cx="283591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vert="horz" anchor="t">
            <a:spAutoFit/>
          </a:bodyPr>
          <a:lstStyle>
            <a:lvl1pPr marL="0" indent="0" defTabSz="508000">
              <a:lnSpc>
                <a:spcPct val="100000"/>
              </a:lnSpc>
              <a:spcBef>
                <a:spcPts val="0"/>
              </a:spcBef>
              <a:spcAft>
                <a:spcPts val="0"/>
              </a:spcAft>
              <a:buFontTx/>
              <a:buNone/>
              <a:defRPr lang="en-GB" altLang="en-US" sz="1800">
                <a:solidFill>
                  <a:schemeClr val="tx1"/>
                </a:solidFill>
                <a:latin typeface="Calibri" charset="0"/>
                <a:ea typeface="宋体" charset="0"/>
              </a:defRPr>
            </a:lvl1pPr>
            <a:lvl2pPr marL="742950" indent="-285750" defTabSz="508000">
              <a:lnSpc>
                <a:spcPct val="100000"/>
              </a:lnSpc>
              <a:spcBef>
                <a:spcPts val="0"/>
              </a:spcBef>
              <a:spcAft>
                <a:spcPts val="0"/>
              </a:spcAft>
              <a:buFontTx/>
              <a:buNone/>
              <a:defRPr lang="en-GB" altLang="en-US" sz="1800">
                <a:solidFill>
                  <a:schemeClr val="tx1"/>
                </a:solidFill>
                <a:latin typeface="Calibri" charset="0"/>
                <a:ea typeface="宋体" charset="0"/>
              </a:defRPr>
            </a:lvl2pPr>
            <a:lvl3pPr marL="1143000" indent="-228600" defTabSz="508000">
              <a:lnSpc>
                <a:spcPct val="100000"/>
              </a:lnSpc>
              <a:spcBef>
                <a:spcPts val="0"/>
              </a:spcBef>
              <a:spcAft>
                <a:spcPts val="0"/>
              </a:spcAft>
              <a:buFontTx/>
              <a:buNone/>
              <a:defRPr lang="en-GB" altLang="en-US" sz="1800">
                <a:solidFill>
                  <a:schemeClr val="tx1"/>
                </a:solidFill>
                <a:latin typeface="Calibri" charset="0"/>
                <a:ea typeface="宋体" charset="0"/>
              </a:defRPr>
            </a:lvl3pPr>
            <a:lvl4pPr marL="1600200" indent="-228600" defTabSz="508000">
              <a:lnSpc>
                <a:spcPct val="100000"/>
              </a:lnSpc>
              <a:spcBef>
                <a:spcPts val="0"/>
              </a:spcBef>
              <a:spcAft>
                <a:spcPts val="0"/>
              </a:spcAft>
              <a:buFontTx/>
              <a:buNone/>
              <a:defRPr lang="en-GB" altLang="en-US" sz="1800">
                <a:solidFill>
                  <a:schemeClr val="tx1"/>
                </a:solidFill>
                <a:latin typeface="Calibri" charset="0"/>
                <a:ea typeface="宋体" charset="0"/>
              </a:defRPr>
            </a:lvl4pPr>
            <a:lvl5pPr marL="2057400" indent="-228600" defTabSz="508000">
              <a:lnSpc>
                <a:spcPct val="100000"/>
              </a:lnSpc>
              <a:spcBef>
                <a:spcPts val="0"/>
              </a:spcBef>
              <a:spcAft>
                <a:spcPts val="0"/>
              </a:spcAft>
              <a:buFontTx/>
              <a:buNone/>
              <a:defRPr lang="en-GB" altLang="en-US" sz="1800">
                <a:solidFill>
                  <a:schemeClr val="tx1"/>
                </a:solidFill>
                <a:latin typeface="Calibri" charset="0"/>
                <a:ea typeface="宋体" charset="0"/>
              </a:defRPr>
            </a:lvl5pPr>
            <a:lvl6pPr marL="25146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6pPr>
            <a:lvl7pPr marL="29718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7pPr>
            <a:lvl8pPr marL="34290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8pPr>
            <a:lvl9pPr marL="38862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9pPr>
          </a:lstStyle>
          <a:p>
            <a:pPr marL="0" indent="0" algn="ctr" defTabSz="914400" eaLnBrk="1" latinLnBrk="0" hangingPunct="1">
              <a:lnSpc>
                <a:spcPct val="100000"/>
              </a:lnSpc>
              <a:spcBef>
                <a:spcPts val="0"/>
              </a:spcBef>
              <a:spcAft>
                <a:spcPts val="0"/>
              </a:spcAft>
              <a:buFontTx/>
              <a:buNone/>
            </a:pPr>
            <a:r>
              <a:rPr lang="zh-CN" altLang="en-US" sz="1800">
                <a:solidFill>
                  <a:srgbClr val="FF7F7F"/>
                </a:solidFill>
                <a:latin typeface="黑体-简" charset="0"/>
                <a:ea typeface="黑体-简" charset="0"/>
              </a:rPr>
              <a:t>相关概念</a:t>
            </a:r>
            <a:endParaRPr lang="ko-KR" altLang="en-US" sz="1800">
              <a:solidFill>
                <a:srgbClr val="FF7F7F"/>
              </a:solidFill>
              <a:latin typeface="黑体-简" charset="0"/>
              <a:ea typeface="黑体-简" charset="0"/>
            </a:endParaRPr>
          </a:p>
        </p:txBody>
      </p:sp>
      <p:sp>
        <p:nvSpPr>
          <p:cNvPr id="7" name="文本框 53"/>
          <p:cNvSpPr txBox="1">
            <a:spLocks noChangeArrowheads="1"/>
          </p:cNvSpPr>
          <p:nvPr/>
        </p:nvSpPr>
        <p:spPr bwMode="auto">
          <a:xfrm>
            <a:off x="3634740" y="1082040"/>
            <a:ext cx="1944370" cy="5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01</a:t>
            </a:r>
            <a:endParaRPr lang="en-US" altLang="zh-CN" sz="2800" dirty="0">
              <a:solidFill>
                <a:srgbClr val="FF7F7F"/>
              </a:solidFill>
              <a:latin typeface="黑体-简" pitchFamily="2" charset="-122"/>
              <a:ea typeface="黑体-简" pitchFamily="2" charset="-122"/>
            </a:endParaRPr>
          </a:p>
        </p:txBody>
      </p:sp>
      <p:sp>
        <p:nvSpPr>
          <p:cNvPr id="17" name="文本框 53"/>
          <p:cNvSpPr txBox="1">
            <a:spLocks noChangeArrowheads="1"/>
          </p:cNvSpPr>
          <p:nvPr/>
        </p:nvSpPr>
        <p:spPr bwMode="auto">
          <a:xfrm>
            <a:off x="1022985" y="2226945"/>
            <a:ext cx="1982470" cy="113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4000" dirty="0">
                <a:solidFill>
                  <a:schemeClr val="bg1"/>
                </a:solidFill>
                <a:latin typeface="方正兰亭中粗黑_GBK" panose="02000000000000000000" pitchFamily="2" charset="-122"/>
                <a:ea typeface="方正兰亭中粗黑_GBK" panose="02000000000000000000" pitchFamily="2" charset="-122"/>
              </a:rPr>
              <a:t>目录</a:t>
            </a:r>
            <a:r>
              <a:rPr lang="en-US" altLang="zh-CN" sz="2800" dirty="0">
                <a:solidFill>
                  <a:schemeClr val="bg1"/>
                </a:solidFill>
                <a:latin typeface="方正兰亭中粗黑_GBK" panose="02000000000000000000" pitchFamily="2" charset="-122"/>
                <a:ea typeface="方正兰亭中粗黑_GBK" panose="02000000000000000000" pitchFamily="2" charset="-122"/>
              </a:rPr>
              <a:t>CONTENT</a:t>
            </a:r>
            <a:endParaRPr lang="en-US" altLang="zh-CN" sz="28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8" name="六边形 17"/>
          <p:cNvSpPr/>
          <p:nvPr/>
        </p:nvSpPr>
        <p:spPr>
          <a:xfrm rot="5400000">
            <a:off x="4236720" y="2111375"/>
            <a:ext cx="668020" cy="575945"/>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53"/>
          <p:cNvSpPr txBox="1">
            <a:spLocks noChangeArrowheads="1"/>
          </p:cNvSpPr>
          <p:nvPr/>
        </p:nvSpPr>
        <p:spPr bwMode="auto">
          <a:xfrm>
            <a:off x="4930775" y="2230755"/>
            <a:ext cx="292036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vert="horz" anchor="t">
            <a:spAutoFit/>
          </a:bodyPr>
          <a:lstStyle>
            <a:lvl1pPr marL="0" indent="0" defTabSz="508000">
              <a:lnSpc>
                <a:spcPct val="100000"/>
              </a:lnSpc>
              <a:spcBef>
                <a:spcPts val="0"/>
              </a:spcBef>
              <a:spcAft>
                <a:spcPts val="0"/>
              </a:spcAft>
              <a:buFontTx/>
              <a:buNone/>
              <a:defRPr lang="en-GB" altLang="en-US" sz="1800">
                <a:solidFill>
                  <a:schemeClr val="tx1"/>
                </a:solidFill>
                <a:latin typeface="Calibri" charset="0"/>
                <a:ea typeface="宋体" charset="0"/>
              </a:defRPr>
            </a:lvl1pPr>
            <a:lvl2pPr marL="742950" indent="-285750" defTabSz="508000">
              <a:lnSpc>
                <a:spcPct val="100000"/>
              </a:lnSpc>
              <a:spcBef>
                <a:spcPts val="0"/>
              </a:spcBef>
              <a:spcAft>
                <a:spcPts val="0"/>
              </a:spcAft>
              <a:buFontTx/>
              <a:buNone/>
              <a:defRPr lang="en-GB" altLang="en-US" sz="1800">
                <a:solidFill>
                  <a:schemeClr val="tx1"/>
                </a:solidFill>
                <a:latin typeface="Calibri" charset="0"/>
                <a:ea typeface="宋体" charset="0"/>
              </a:defRPr>
            </a:lvl2pPr>
            <a:lvl3pPr marL="1143000" indent="-228600" defTabSz="508000">
              <a:lnSpc>
                <a:spcPct val="100000"/>
              </a:lnSpc>
              <a:spcBef>
                <a:spcPts val="0"/>
              </a:spcBef>
              <a:spcAft>
                <a:spcPts val="0"/>
              </a:spcAft>
              <a:buFontTx/>
              <a:buNone/>
              <a:defRPr lang="en-GB" altLang="en-US" sz="1800">
                <a:solidFill>
                  <a:schemeClr val="tx1"/>
                </a:solidFill>
                <a:latin typeface="Calibri" charset="0"/>
                <a:ea typeface="宋体" charset="0"/>
              </a:defRPr>
            </a:lvl3pPr>
            <a:lvl4pPr marL="1600200" indent="-228600" defTabSz="508000">
              <a:lnSpc>
                <a:spcPct val="100000"/>
              </a:lnSpc>
              <a:spcBef>
                <a:spcPts val="0"/>
              </a:spcBef>
              <a:spcAft>
                <a:spcPts val="0"/>
              </a:spcAft>
              <a:buFontTx/>
              <a:buNone/>
              <a:defRPr lang="en-GB" altLang="en-US" sz="1800">
                <a:solidFill>
                  <a:schemeClr val="tx1"/>
                </a:solidFill>
                <a:latin typeface="Calibri" charset="0"/>
                <a:ea typeface="宋体" charset="0"/>
              </a:defRPr>
            </a:lvl4pPr>
            <a:lvl5pPr marL="2057400" indent="-228600" defTabSz="508000">
              <a:lnSpc>
                <a:spcPct val="100000"/>
              </a:lnSpc>
              <a:spcBef>
                <a:spcPts val="0"/>
              </a:spcBef>
              <a:spcAft>
                <a:spcPts val="0"/>
              </a:spcAft>
              <a:buFontTx/>
              <a:buNone/>
              <a:defRPr lang="en-GB" altLang="en-US" sz="1800">
                <a:solidFill>
                  <a:schemeClr val="tx1"/>
                </a:solidFill>
                <a:latin typeface="Calibri" charset="0"/>
                <a:ea typeface="宋体" charset="0"/>
              </a:defRPr>
            </a:lvl5pPr>
            <a:lvl6pPr marL="25146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6pPr>
            <a:lvl7pPr marL="29718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7pPr>
            <a:lvl8pPr marL="34290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8pPr>
            <a:lvl9pPr marL="38862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9pPr>
          </a:lstStyle>
          <a:p>
            <a:pPr marL="0" indent="0" algn="ctr" defTabSz="914400" eaLnBrk="1" latinLnBrk="0" hangingPunct="1">
              <a:lnSpc>
                <a:spcPct val="100000"/>
              </a:lnSpc>
              <a:spcBef>
                <a:spcPts val="0"/>
              </a:spcBef>
              <a:spcAft>
                <a:spcPts val="0"/>
              </a:spcAft>
              <a:buFontTx/>
              <a:buNone/>
            </a:pPr>
            <a:r>
              <a:rPr lang="zh-CN" altLang="en-US" sz="1800">
                <a:solidFill>
                  <a:srgbClr val="FF7F7F"/>
                </a:solidFill>
                <a:latin typeface="黑体-简" charset="0"/>
                <a:ea typeface="黑体-简" charset="0"/>
              </a:rPr>
              <a:t>老年人的临终关怀</a:t>
            </a:r>
            <a:endParaRPr lang="ko-KR" altLang="en-US" sz="1800">
              <a:solidFill>
                <a:srgbClr val="FF7F7F"/>
              </a:solidFill>
              <a:latin typeface="黑体-简" charset="0"/>
              <a:ea typeface="黑体-简" charset="0"/>
            </a:endParaRPr>
          </a:p>
        </p:txBody>
      </p:sp>
      <p:sp>
        <p:nvSpPr>
          <p:cNvPr id="20" name="文本框 53"/>
          <p:cNvSpPr txBox="1">
            <a:spLocks noChangeArrowheads="1"/>
          </p:cNvSpPr>
          <p:nvPr/>
        </p:nvSpPr>
        <p:spPr bwMode="auto">
          <a:xfrm>
            <a:off x="3634740" y="2068830"/>
            <a:ext cx="1944370" cy="5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02</a:t>
            </a:r>
            <a:endParaRPr lang="en-US" altLang="zh-CN" sz="2800" dirty="0">
              <a:solidFill>
                <a:srgbClr val="FF7F7F"/>
              </a:solidFill>
              <a:latin typeface="黑体-简" pitchFamily="2" charset="-122"/>
              <a:ea typeface="黑体-简" pitchFamily="2" charset="-122"/>
            </a:endParaRPr>
          </a:p>
        </p:txBody>
      </p:sp>
      <p:sp>
        <p:nvSpPr>
          <p:cNvPr id="21" name="六边形 20"/>
          <p:cNvSpPr/>
          <p:nvPr/>
        </p:nvSpPr>
        <p:spPr>
          <a:xfrm rot="5400000">
            <a:off x="4236720" y="3047365"/>
            <a:ext cx="668020" cy="575945"/>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53"/>
          <p:cNvSpPr txBox="1">
            <a:spLocks noChangeArrowheads="1"/>
          </p:cNvSpPr>
          <p:nvPr/>
        </p:nvSpPr>
        <p:spPr bwMode="auto">
          <a:xfrm>
            <a:off x="4930775" y="3166745"/>
            <a:ext cx="305308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vert="horz" anchor="t">
            <a:spAutoFit/>
          </a:bodyPr>
          <a:lstStyle>
            <a:lvl1pPr marL="0" indent="0" defTabSz="508000">
              <a:lnSpc>
                <a:spcPct val="100000"/>
              </a:lnSpc>
              <a:spcBef>
                <a:spcPts val="0"/>
              </a:spcBef>
              <a:spcAft>
                <a:spcPts val="0"/>
              </a:spcAft>
              <a:buFontTx/>
              <a:buNone/>
              <a:defRPr lang="en-GB" altLang="en-US" sz="1800">
                <a:solidFill>
                  <a:schemeClr val="tx1"/>
                </a:solidFill>
                <a:latin typeface="Calibri" charset="0"/>
                <a:ea typeface="宋体" charset="0"/>
              </a:defRPr>
            </a:lvl1pPr>
            <a:lvl2pPr marL="742950" indent="-285750" defTabSz="508000">
              <a:lnSpc>
                <a:spcPct val="100000"/>
              </a:lnSpc>
              <a:spcBef>
                <a:spcPts val="0"/>
              </a:spcBef>
              <a:spcAft>
                <a:spcPts val="0"/>
              </a:spcAft>
              <a:buFontTx/>
              <a:buNone/>
              <a:defRPr lang="en-GB" altLang="en-US" sz="1800">
                <a:solidFill>
                  <a:schemeClr val="tx1"/>
                </a:solidFill>
                <a:latin typeface="Calibri" charset="0"/>
                <a:ea typeface="宋体" charset="0"/>
              </a:defRPr>
            </a:lvl2pPr>
            <a:lvl3pPr marL="1143000" indent="-228600" defTabSz="508000">
              <a:lnSpc>
                <a:spcPct val="100000"/>
              </a:lnSpc>
              <a:spcBef>
                <a:spcPts val="0"/>
              </a:spcBef>
              <a:spcAft>
                <a:spcPts val="0"/>
              </a:spcAft>
              <a:buFontTx/>
              <a:buNone/>
              <a:defRPr lang="en-GB" altLang="en-US" sz="1800">
                <a:solidFill>
                  <a:schemeClr val="tx1"/>
                </a:solidFill>
                <a:latin typeface="Calibri" charset="0"/>
                <a:ea typeface="宋体" charset="0"/>
              </a:defRPr>
            </a:lvl3pPr>
            <a:lvl4pPr marL="1600200" indent="-228600" defTabSz="508000">
              <a:lnSpc>
                <a:spcPct val="100000"/>
              </a:lnSpc>
              <a:spcBef>
                <a:spcPts val="0"/>
              </a:spcBef>
              <a:spcAft>
                <a:spcPts val="0"/>
              </a:spcAft>
              <a:buFontTx/>
              <a:buNone/>
              <a:defRPr lang="en-GB" altLang="en-US" sz="1800">
                <a:solidFill>
                  <a:schemeClr val="tx1"/>
                </a:solidFill>
                <a:latin typeface="Calibri" charset="0"/>
                <a:ea typeface="宋体" charset="0"/>
              </a:defRPr>
            </a:lvl4pPr>
            <a:lvl5pPr marL="2057400" indent="-228600" defTabSz="508000">
              <a:lnSpc>
                <a:spcPct val="100000"/>
              </a:lnSpc>
              <a:spcBef>
                <a:spcPts val="0"/>
              </a:spcBef>
              <a:spcAft>
                <a:spcPts val="0"/>
              </a:spcAft>
              <a:buFontTx/>
              <a:buNone/>
              <a:defRPr lang="en-GB" altLang="en-US" sz="1800">
                <a:solidFill>
                  <a:schemeClr val="tx1"/>
                </a:solidFill>
                <a:latin typeface="Calibri" charset="0"/>
                <a:ea typeface="宋体" charset="0"/>
              </a:defRPr>
            </a:lvl5pPr>
            <a:lvl6pPr marL="25146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6pPr>
            <a:lvl7pPr marL="29718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7pPr>
            <a:lvl8pPr marL="34290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8pPr>
            <a:lvl9pPr marL="3886200" indent="-228600" fontAlgn="base" defTabSz="508000" eaLnBrk="0" hangingPunct="0">
              <a:lnSpc>
                <a:spcPct val="100000"/>
              </a:lnSpc>
              <a:spcBef>
                <a:spcPts val="0"/>
              </a:spcBef>
              <a:spcAft>
                <a:spcPts val="0"/>
              </a:spcAft>
              <a:buFontTx/>
              <a:buNone/>
              <a:defRPr lang="en-GB" altLang="en-US" sz="1800">
                <a:solidFill>
                  <a:schemeClr val="tx1"/>
                </a:solidFill>
                <a:latin typeface="Calibri" charset="0"/>
                <a:ea typeface="宋体" charset="0"/>
              </a:defRPr>
            </a:lvl9pPr>
          </a:lstStyle>
          <a:p>
            <a:pPr marL="0" indent="0" algn="ctr" defTabSz="914400" eaLnBrk="1" latinLnBrk="0" hangingPunct="1">
              <a:lnSpc>
                <a:spcPct val="100000"/>
              </a:lnSpc>
              <a:spcBef>
                <a:spcPts val="0"/>
              </a:spcBef>
              <a:spcAft>
                <a:spcPts val="0"/>
              </a:spcAft>
              <a:buFontTx/>
              <a:buNone/>
            </a:pPr>
            <a:r>
              <a:rPr lang="zh-CN" altLang="en-US" sz="1800">
                <a:solidFill>
                  <a:srgbClr val="FF7F7F"/>
                </a:solidFill>
                <a:latin typeface="黑体-简" charset="0"/>
                <a:ea typeface="黑体-简" charset="0"/>
              </a:rPr>
              <a:t>老年人死亡后的护理</a:t>
            </a:r>
            <a:endParaRPr lang="ko-KR" altLang="en-US" sz="1800">
              <a:solidFill>
                <a:srgbClr val="FF7F7F"/>
              </a:solidFill>
              <a:latin typeface="黑体-简" charset="0"/>
              <a:ea typeface="黑体-简" charset="0"/>
            </a:endParaRPr>
          </a:p>
        </p:txBody>
      </p:sp>
      <p:sp>
        <p:nvSpPr>
          <p:cNvPr id="23" name="文本框 53"/>
          <p:cNvSpPr txBox="1">
            <a:spLocks noChangeArrowheads="1"/>
          </p:cNvSpPr>
          <p:nvPr/>
        </p:nvSpPr>
        <p:spPr bwMode="auto">
          <a:xfrm>
            <a:off x="3634740" y="3004820"/>
            <a:ext cx="1944370" cy="5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03</a:t>
            </a:r>
            <a:endParaRPr lang="en-US" altLang="zh-CN" sz="2800" dirty="0">
              <a:solidFill>
                <a:srgbClr val="FF7F7F"/>
              </a:solidFill>
              <a:latin typeface="黑体-简" pitchFamily="2" charset="-122"/>
              <a:ea typeface="黑体-简" pitchFamily="2" charset="-122"/>
            </a:endParaRPr>
          </a:p>
        </p:txBody>
      </p:sp>
      <p:pic>
        <p:nvPicPr>
          <p:cNvPr id="35" name="图片 34"/>
          <p:cNvPicPr>
            <a:picLocks noChangeAspect="1"/>
          </p:cNvPicPr>
          <p:nvPr/>
        </p:nvPicPr>
        <p:blipFill>
          <a:blip r:embed="rId1"/>
          <a:stretch>
            <a:fillRect/>
          </a:stretch>
        </p:blipFill>
        <p:spPr>
          <a:xfrm rot="20700000">
            <a:off x="-878205" y="-423545"/>
            <a:ext cx="5518150" cy="2414270"/>
          </a:xfrm>
          <a:prstGeom prst="rect">
            <a:avLst/>
          </a:prstGeom>
        </p:spPr>
      </p:pic>
      <p:pic>
        <p:nvPicPr>
          <p:cNvPr id="8" name="图片 7"/>
          <p:cNvPicPr>
            <a:picLocks noChangeAspect="1"/>
          </p:cNvPicPr>
          <p:nvPr/>
        </p:nvPicPr>
        <p:blipFill>
          <a:blip r:embed="rId2"/>
          <a:stretch>
            <a:fillRect/>
          </a:stretch>
        </p:blipFill>
        <p:spPr>
          <a:xfrm>
            <a:off x="539115" y="3364230"/>
            <a:ext cx="981075" cy="889635"/>
          </a:xfrm>
          <a:prstGeom prst="rect">
            <a:avLst/>
          </a:prstGeom>
        </p:spPr>
      </p:pic>
      <p:pic>
        <p:nvPicPr>
          <p:cNvPr id="9" name="图片 8"/>
          <p:cNvPicPr>
            <a:picLocks noChangeAspect="1"/>
          </p:cNvPicPr>
          <p:nvPr/>
        </p:nvPicPr>
        <p:blipFill>
          <a:blip r:embed="rId2"/>
          <a:stretch>
            <a:fillRect/>
          </a:stretch>
        </p:blipFill>
        <p:spPr>
          <a:xfrm rot="15000000">
            <a:off x="7427595" y="68834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1"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par>
                          <p:cTn id="16" fill="hold">
                            <p:stCondLst>
                              <p:cond delay="1500"/>
                            </p:stCondLst>
                            <p:childTnLst>
                              <p:par>
                                <p:cTn id="17" presetID="10" presetClass="entr" presetSubtype="0" fill="hold" grpId="2"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8" fill="hold" grpId="3"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31" presetClass="entr" presetSubtype="0" fill="hold" grpId="4"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par>
                          <p:cTn id="31" fill="hold">
                            <p:stCondLst>
                              <p:cond delay="3500"/>
                            </p:stCondLst>
                            <p:childTnLst>
                              <p:par>
                                <p:cTn id="32" presetID="10" presetClass="entr" presetSubtype="0" fill="hold" grpId="5"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4000"/>
                            </p:stCondLst>
                            <p:childTnLst>
                              <p:par>
                                <p:cTn id="36" presetID="22" presetClass="entr" presetSubtype="8" fill="hold" grpId="6"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par>
                          <p:cTn id="39" fill="hold">
                            <p:stCondLst>
                              <p:cond delay="4500"/>
                            </p:stCondLst>
                            <p:childTnLst>
                              <p:par>
                                <p:cTn id="40" presetID="31" presetClass="entr" presetSubtype="0" fill="hold" grpId="7"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fltVal val="0"/>
                                          </p:val>
                                        </p:tav>
                                        <p:tav tm="100000">
                                          <p:val>
                                            <p:strVal val="#ppt_w"/>
                                          </p:val>
                                        </p:tav>
                                      </p:tavLst>
                                    </p:anim>
                                    <p:anim calcmode="lin" valueType="num">
                                      <p:cBhvr>
                                        <p:cTn id="43" dur="1000" fill="hold"/>
                                        <p:tgtEl>
                                          <p:spTgt spid="21"/>
                                        </p:tgtEl>
                                        <p:attrNameLst>
                                          <p:attrName>ppt_h</p:attrName>
                                        </p:attrNameLst>
                                      </p:cBhvr>
                                      <p:tavLst>
                                        <p:tav tm="0">
                                          <p:val>
                                            <p:fltVal val="0"/>
                                          </p:val>
                                        </p:tav>
                                        <p:tav tm="100000">
                                          <p:val>
                                            <p:strVal val="#ppt_h"/>
                                          </p:val>
                                        </p:tav>
                                      </p:tavLst>
                                    </p:anim>
                                    <p:anim calcmode="lin" valueType="num">
                                      <p:cBhvr>
                                        <p:cTn id="44" dur="1000" fill="hold"/>
                                        <p:tgtEl>
                                          <p:spTgt spid="21"/>
                                        </p:tgtEl>
                                        <p:attrNameLst>
                                          <p:attrName>style.rotation</p:attrName>
                                        </p:attrNameLst>
                                      </p:cBhvr>
                                      <p:tavLst>
                                        <p:tav tm="0">
                                          <p:val>
                                            <p:fltVal val="90"/>
                                          </p:val>
                                        </p:tav>
                                        <p:tav tm="100000">
                                          <p:val>
                                            <p:fltVal val="0"/>
                                          </p:val>
                                        </p:tav>
                                      </p:tavLst>
                                    </p:anim>
                                    <p:animEffect transition="in" filter="fade">
                                      <p:cBhvr>
                                        <p:cTn id="45" dur="1000"/>
                                        <p:tgtEl>
                                          <p:spTgt spid="21"/>
                                        </p:tgtEl>
                                      </p:cBhvr>
                                    </p:animEffect>
                                  </p:childTnLst>
                                </p:cTn>
                              </p:par>
                            </p:childTnLst>
                          </p:cTn>
                        </p:par>
                        <p:par>
                          <p:cTn id="46" fill="hold">
                            <p:stCondLst>
                              <p:cond delay="5500"/>
                            </p:stCondLst>
                            <p:childTnLst>
                              <p:par>
                                <p:cTn id="47" presetID="10" presetClass="entr" presetSubtype="0" fill="hold" grpId="8"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childTnLst>
                          </p:cTn>
                        </p:par>
                        <p:par>
                          <p:cTn id="50" fill="hold">
                            <p:stCondLst>
                              <p:cond delay="6000"/>
                            </p:stCondLst>
                            <p:childTnLst>
                              <p:par>
                                <p:cTn id="51" presetID="22" presetClass="entr" presetSubtype="8" fill="hold" grpId="9"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6500"/>
                            </p:stCondLst>
                            <p:childTnLst>
                              <p:par>
                                <p:cTn id="55" presetID="31" presetClass="entr" presetSubtype="0" fill="hold" grpId="10"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p:cTn id="57" dur="1000" fill="hold"/>
                                        <p:tgtEl>
                                          <p:spTgt spid="2"/>
                                        </p:tgtEl>
                                        <p:attrNameLst>
                                          <p:attrName>ppt_w</p:attrName>
                                        </p:attrNameLst>
                                      </p:cBhvr>
                                      <p:tavLst>
                                        <p:tav tm="0">
                                          <p:val>
                                            <p:fltVal val="0"/>
                                          </p:val>
                                        </p:tav>
                                        <p:tav tm="100000">
                                          <p:val>
                                            <p:strVal val="#ppt_w"/>
                                          </p:val>
                                        </p:tav>
                                      </p:tavLst>
                                    </p:anim>
                                    <p:anim calcmode="lin" valueType="num">
                                      <p:cBhvr>
                                        <p:cTn id="58" dur="1000" fill="hold"/>
                                        <p:tgtEl>
                                          <p:spTgt spid="2"/>
                                        </p:tgtEl>
                                        <p:attrNameLst>
                                          <p:attrName>ppt_h</p:attrName>
                                        </p:attrNameLst>
                                      </p:cBhvr>
                                      <p:tavLst>
                                        <p:tav tm="0">
                                          <p:val>
                                            <p:fltVal val="0"/>
                                          </p:val>
                                        </p:tav>
                                        <p:tav tm="100000">
                                          <p:val>
                                            <p:strVal val="#ppt_h"/>
                                          </p:val>
                                        </p:tav>
                                      </p:tavLst>
                                    </p:anim>
                                    <p:anim calcmode="lin" valueType="num">
                                      <p:cBhvr>
                                        <p:cTn id="59" dur="1000" fill="hold"/>
                                        <p:tgtEl>
                                          <p:spTgt spid="2"/>
                                        </p:tgtEl>
                                        <p:attrNameLst>
                                          <p:attrName>style.rotation</p:attrName>
                                        </p:attrNameLst>
                                      </p:cBhvr>
                                      <p:tavLst>
                                        <p:tav tm="0">
                                          <p:val>
                                            <p:fltVal val="90"/>
                                          </p:val>
                                        </p:tav>
                                        <p:tav tm="100000">
                                          <p:val>
                                            <p:fltVal val="0"/>
                                          </p:val>
                                        </p:tav>
                                      </p:tavLst>
                                    </p:anim>
                                    <p:animEffect transition="in" filter="fade">
                                      <p:cBhvr>
                                        <p:cTn id="60" dur="1000"/>
                                        <p:tgtEl>
                                          <p:spTgt spid="2"/>
                                        </p:tgtEl>
                                      </p:cBhvr>
                                    </p:animEffect>
                                  </p:childTnLst>
                                </p:cTn>
                              </p:par>
                            </p:childTnLst>
                          </p:cTn>
                        </p:par>
                        <p:par>
                          <p:cTn id="61" fill="hold">
                            <p:stCondLst>
                              <p:cond delay="7500"/>
                            </p:stCondLst>
                            <p:childTnLst>
                              <p:par>
                                <p:cTn id="62" presetID="50" presetClass="entr" presetSubtype="0" decel="100000" fill="hold" grpId="11"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1000" fill="hold"/>
                                        <p:tgtEl>
                                          <p:spTgt spid="35"/>
                                        </p:tgtEl>
                                        <p:attrNameLst>
                                          <p:attrName>ppt_w</p:attrName>
                                        </p:attrNameLst>
                                      </p:cBhvr>
                                      <p:tavLst>
                                        <p:tav tm="0">
                                          <p:val>
                                            <p:strVal val="#ppt_w+.3"/>
                                          </p:val>
                                        </p:tav>
                                        <p:tav tm="100000">
                                          <p:val>
                                            <p:strVal val="#ppt_w"/>
                                          </p:val>
                                        </p:tav>
                                      </p:tavLst>
                                    </p:anim>
                                    <p:anim calcmode="lin" valueType="num">
                                      <p:cBhvr>
                                        <p:cTn id="65" dur="1000" fill="hold"/>
                                        <p:tgtEl>
                                          <p:spTgt spid="35"/>
                                        </p:tgtEl>
                                        <p:attrNameLst>
                                          <p:attrName>ppt_h</p:attrName>
                                        </p:attrNameLst>
                                      </p:cBhvr>
                                      <p:tavLst>
                                        <p:tav tm="0">
                                          <p:val>
                                            <p:strVal val="#ppt_h"/>
                                          </p:val>
                                        </p:tav>
                                        <p:tav tm="100000">
                                          <p:val>
                                            <p:strVal val="#ppt_h"/>
                                          </p:val>
                                        </p:tav>
                                      </p:tavLst>
                                    </p:anim>
                                    <p:animEffect transition="in" filter="fade">
                                      <p:cBhvr>
                                        <p:cTn id="66" dur="1000"/>
                                        <p:tgtEl>
                                          <p:spTgt spid="35"/>
                                        </p:tgtEl>
                                      </p:cBhvr>
                                    </p:animEffect>
                                  </p:childTnLst>
                                </p:cTn>
                              </p:par>
                            </p:childTnLst>
                          </p:cTn>
                        </p:par>
                        <p:par>
                          <p:cTn id="67" fill="hold">
                            <p:stCondLst>
                              <p:cond delay="8500"/>
                            </p:stCondLst>
                            <p:childTnLst>
                              <p:par>
                                <p:cTn id="68" presetID="17" presetClass="entr" presetSubtype="10" fill="hold" grpId="12" nodeType="after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p:cTn id="70" dur="500" fill="hold"/>
                                        <p:tgtEl>
                                          <p:spTgt spid="8"/>
                                        </p:tgtEl>
                                        <p:attrNameLst>
                                          <p:attrName>ppt_w</p:attrName>
                                        </p:attrNameLst>
                                      </p:cBhvr>
                                      <p:tavLst>
                                        <p:tav tm="0">
                                          <p:val>
                                            <p:fltVal val="0"/>
                                          </p:val>
                                        </p:tav>
                                        <p:tav tm="100000">
                                          <p:val>
                                            <p:strVal val="#ppt_w"/>
                                          </p:val>
                                        </p:tav>
                                      </p:tavLst>
                                    </p:anim>
                                    <p:anim calcmode="lin" valueType="num">
                                      <p:cBhvr>
                                        <p:cTn id="71" dur="500" fill="hold"/>
                                        <p:tgtEl>
                                          <p:spTgt spid="8"/>
                                        </p:tgtEl>
                                        <p:attrNameLst>
                                          <p:attrName>ppt_h</p:attrName>
                                        </p:attrNameLst>
                                      </p:cBhvr>
                                      <p:tavLst>
                                        <p:tav tm="0">
                                          <p:val>
                                            <p:strVal val="#ppt_h"/>
                                          </p:val>
                                        </p:tav>
                                        <p:tav tm="100000">
                                          <p:val>
                                            <p:strVal val="#ppt_h"/>
                                          </p:val>
                                        </p:tav>
                                      </p:tavLst>
                                    </p:anim>
                                  </p:childTnLst>
                                </p:cTn>
                              </p:par>
                            </p:childTnLst>
                          </p:cTn>
                        </p:par>
                        <p:par>
                          <p:cTn id="72" fill="hold">
                            <p:stCondLst>
                              <p:cond delay="9000"/>
                            </p:stCondLst>
                            <p:childTnLst>
                              <p:par>
                                <p:cTn id="73" presetID="17" presetClass="entr" presetSubtype="10" fill="hold" grpId="13" nodeType="after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p:cTn id="75" dur="500" fill="hold"/>
                                        <p:tgtEl>
                                          <p:spTgt spid="9"/>
                                        </p:tgtEl>
                                        <p:attrNameLst>
                                          <p:attrName>ppt_w</p:attrName>
                                        </p:attrNameLst>
                                      </p:cBhvr>
                                      <p:tavLst>
                                        <p:tav tm="0">
                                          <p:val>
                                            <p:fltVal val="0"/>
                                          </p:val>
                                        </p:tav>
                                        <p:tav tm="100000">
                                          <p:val>
                                            <p:strVal val="#ppt_w"/>
                                          </p:val>
                                        </p:tav>
                                      </p:tavLst>
                                    </p:anim>
                                    <p:anim calcmode="lin" valueType="num">
                                      <p:cBhvr>
                                        <p:cTn id="7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 grpId="1" animBg="1"/>
      <p:bldP spid="7" grpId="2" animBg="1"/>
      <p:bldP spid="6" grpId="3" animBg="1"/>
      <p:bldP spid="18" grpId="4" animBg="1"/>
      <p:bldP spid="20" grpId="5" animBg="1"/>
      <p:bldP spid="4" grpId="6" animBg="1"/>
      <p:bldP spid="21" grpId="7" animBg="1"/>
      <p:bldP spid="23" grpId="8" animBg="1"/>
      <p:bldP spid="22" grpId="9" animBg="1"/>
      <p:bldP spid="2" grpId="10" animBg="1"/>
      <p:bldP spid="35" grpId="11" animBg="1"/>
      <p:bldP spid="8" grpId="12" animBg="1"/>
      <p:bldP spid="9" grpId="13" animBg="1"/>
    </p:bldLst>
  </p:timing>
</p:sld>
</file>

<file path=ppt/slides/slide5.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5" name="对角圆角矩形 4"/>
          <p:cNvSpPr/>
          <p:nvPr/>
        </p:nvSpPr>
        <p:spPr>
          <a:xfrm>
            <a:off x="1739265" y="1735455"/>
            <a:ext cx="5528310" cy="124015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1"/>
          <a:stretch>
            <a:fillRect/>
          </a:stretch>
        </p:blipFill>
        <p:spPr>
          <a:xfrm>
            <a:off x="669925" y="802640"/>
            <a:ext cx="981075" cy="889635"/>
          </a:xfrm>
          <a:prstGeom prst="rect">
            <a:avLst/>
          </a:prstGeom>
        </p:spPr>
      </p:pic>
      <p:sp>
        <p:nvSpPr>
          <p:cNvPr id="10" name="文本框 9"/>
          <p:cNvSpPr txBox="1"/>
          <p:nvPr/>
        </p:nvSpPr>
        <p:spPr>
          <a:xfrm>
            <a:off x="2275205" y="1971675"/>
            <a:ext cx="4594225" cy="768985"/>
          </a:xfrm>
          <a:prstGeom prst="rect">
            <a:avLst/>
          </a:prstGeom>
          <a:noFill/>
        </p:spPr>
        <p:txBody>
          <a:bodyPr wrap="non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4400" b="1">
                <a:solidFill>
                  <a:schemeClr val="bg1"/>
                </a:solidFill>
                <a:latin typeface="微软雅黑" charset="0"/>
                <a:ea typeface="微软雅黑" charset="0"/>
              </a:rPr>
              <a:t>任务一</a:t>
            </a:r>
            <a:r>
              <a:rPr lang="en-US" altLang="zh-CN" sz="4400" b="1">
                <a:solidFill>
                  <a:schemeClr val="bg1"/>
                </a:solidFill>
                <a:latin typeface="微软雅黑" charset="0"/>
                <a:ea typeface="微软雅黑" charset="0"/>
              </a:rPr>
              <a:t>   </a:t>
            </a:r>
            <a:r>
              <a:rPr lang="zh-CN" altLang="en-US" sz="4400" b="1">
                <a:solidFill>
                  <a:schemeClr val="bg1"/>
                </a:solidFill>
                <a:latin typeface="微软雅黑" charset="0"/>
                <a:ea typeface="微软雅黑" charset="0"/>
              </a:rPr>
              <a:t>相关概念</a:t>
            </a:r>
            <a:endParaRPr lang="ko-KR" altLang="en-US" sz="4400" b="1">
              <a:solidFill>
                <a:schemeClr val="bg1"/>
              </a:solidFill>
              <a:latin typeface="微软雅黑" charset="0"/>
              <a:ea typeface="微软雅黑" charset="0"/>
            </a:endParaRPr>
          </a:p>
        </p:txBody>
      </p:sp>
      <p:pic>
        <p:nvPicPr>
          <p:cNvPr id="9" name="图片 8"/>
          <p:cNvPicPr>
            <a:picLocks noChangeAspect="1"/>
          </p:cNvPicPr>
          <p:nvPr/>
        </p:nvPicPr>
        <p:blipFill>
          <a:blip r:embed="rId1"/>
          <a:stretch>
            <a:fillRect/>
          </a:stretch>
        </p:blipFill>
        <p:spPr>
          <a:xfrm rot="15000000">
            <a:off x="3115945" y="300355"/>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300" fill="hold" grpId="0" nodeType="withEffect">
                                  <p:stCondLst>
                                    <p:cond delay="7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17"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p:stCondLst>
                              <p:cond delay="2250"/>
                            </p:stCondLst>
                            <p:childTnLst>
                              <p:par>
                                <p:cTn id="15" presetID="17" presetClass="entr" presetSubtype="1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9" name="组合 28"/>
          <p:cNvGrpSpPr/>
          <p:nvPr userDrawn="1"/>
        </p:nvGrpSpPr>
        <p:grpSpPr>
          <a:xfrm>
            <a:off x="121920" y="71755"/>
            <a:ext cx="5135880" cy="398780"/>
            <a:chOff x="121920" y="71755"/>
            <a:chExt cx="5135880" cy="398780"/>
          </a:xfrm>
        </p:grpSpPr>
        <p:sp>
          <p:nvSpPr>
            <p:cNvPr id="9" name="文本框 8"/>
            <p:cNvSpPr txBox="1">
              <a:spLocks/>
            </p:cNvSpPr>
            <p:nvPr/>
          </p:nvSpPr>
          <p:spPr>
            <a:xfrm rot="0">
              <a:off x="692785" y="71755"/>
              <a:ext cx="456565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1  </a:t>
              </a:r>
              <a:r>
                <a:rPr lang="zh-CN" altLang="en-US" sz="2000" b="0">
                  <a:solidFill>
                    <a:srgbClr val="FF7F7F"/>
                  </a:solidFill>
                  <a:latin typeface="微软雅黑" charset="0"/>
                  <a:ea typeface="微软雅黑" charset="0"/>
                </a:rPr>
                <a:t>相关概念</a:t>
              </a:r>
              <a:endParaRPr lang="ko-KR" altLang="en-US" sz="2000" b="0">
                <a:solidFill>
                  <a:srgbClr val="FF7F7F"/>
                </a:solidFill>
                <a:latin typeface="微软雅黑" charset="0"/>
                <a:ea typeface="微软雅黑" charset="0"/>
              </a:endParaRPr>
            </a:p>
          </p:txBody>
        </p:sp>
        <p:grpSp>
          <p:nvGrpSpPr>
            <p:cNvPr id="10" name="组合 9"/>
            <p:cNvGrpSpPr/>
            <p:nvPr/>
          </p:nvGrpSpPr>
          <p:grpSpPr>
            <a:xfrm>
              <a:off x="121920" y="89535"/>
              <a:ext cx="546735" cy="300355"/>
              <a:chOff x="121920" y="89535"/>
              <a:chExt cx="546735" cy="300355"/>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1"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590550" y="929640"/>
            <a:ext cx="7652385" cy="1543050"/>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一、临终关怀的概念</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266700" algn="just" defTabSz="266700" eaLnBrk="1" latinLnBrk="0" hangingPunct="1">
              <a:lnSpc>
                <a:spcPct val="108000"/>
              </a:lnSpc>
              <a:spcBef>
                <a:spcPts val="0"/>
              </a:spcBef>
              <a:spcAft>
                <a:spcPts val="0"/>
              </a:spcAft>
              <a:buFontTx/>
              <a:buNone/>
            </a:pPr>
            <a:r>
              <a:rPr lang="zh-CN" altLang="en-US" sz="1800">
                <a:latin typeface="Calibri" charset="0"/>
                <a:ea typeface="宋体" charset="0"/>
                <a:cs typeface="+mn-cs"/>
              </a:rPr>
              <a:t>临终关怀是指由社会各层次人员（医生、护士、护理员、社会工作者等）组成的团队向临终老年人及其家属提供的包括生理、心理和社会等方面在内的一种全面性支持和照料。</a:t>
            </a: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9" name="组合 28"/>
          <p:cNvGrpSpPr/>
          <p:nvPr userDrawn="1"/>
        </p:nvGrpSpPr>
        <p:grpSpPr>
          <a:xfrm>
            <a:off x="121920" y="71755"/>
            <a:ext cx="5135880" cy="398780"/>
            <a:chOff x="121920" y="71755"/>
            <a:chExt cx="5135880" cy="398780"/>
          </a:xfrm>
        </p:grpSpPr>
        <p:sp>
          <p:nvSpPr>
            <p:cNvPr id="9" name="文本框 8"/>
            <p:cNvSpPr txBox="1">
              <a:spLocks/>
            </p:cNvSpPr>
            <p:nvPr/>
          </p:nvSpPr>
          <p:spPr>
            <a:xfrm rot="0">
              <a:off x="692785" y="71755"/>
              <a:ext cx="456565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临终关怀的意义</a:t>
              </a:r>
              <a:endParaRPr lang="ko-KR" altLang="en-US" sz="2000" b="0">
                <a:solidFill>
                  <a:srgbClr val="FF7F7F"/>
                </a:solidFill>
                <a:latin typeface="微软雅黑" charset="0"/>
                <a:ea typeface="微软雅黑" charset="0"/>
              </a:endParaRPr>
            </a:p>
          </p:txBody>
        </p:sp>
        <p:grpSp>
          <p:nvGrpSpPr>
            <p:cNvPr id="10" name="组合 9"/>
            <p:cNvGrpSpPr/>
            <p:nvPr/>
          </p:nvGrpSpPr>
          <p:grpSpPr>
            <a:xfrm>
              <a:off x="121920" y="89535"/>
              <a:ext cx="546735" cy="300355"/>
              <a:chOff x="121920" y="89535"/>
              <a:chExt cx="546735" cy="300355"/>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1"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701675" y="825500"/>
            <a:ext cx="6692900" cy="286067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1.对老年人的意义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通过对临终老年人实施全面照料，使他们生命得到尊重，疾病症状得以控制，生命质量得到提高，使其在临终时能够无痛苦、安宁、舒适、有尊严地走完人生的最后旅程。</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2.对患者家属的意义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通过对老年人及其家属的关怀，使家属的权利和尊严得到保护，获得情感支持，能够减轻临终老年人家属的精神痛苦，使他们更容易接受亲人死亡的现实，顺利度过居丧期，尽快适应亲人去世的生活，缩短悲伤时间。</a:t>
            </a: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0">
            <a:off x="121920" y="71755"/>
            <a:ext cx="5136515" cy="399415"/>
            <a:chOff x="121920" y="71755"/>
            <a:chExt cx="5136515" cy="399415"/>
          </a:xfrm>
        </p:grpSpPr>
        <p:sp>
          <p:nvSpPr>
            <p:cNvPr id="9" name="文本框 8"/>
            <p:cNvSpPr txBox="1">
              <a:spLocks/>
            </p:cNvSpPr>
            <p:nvPr/>
          </p:nvSpPr>
          <p:spPr>
            <a:xfrm rot="0">
              <a:off x="692785" y="71755"/>
              <a:ext cx="456565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2</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临终关怀的意义</a:t>
              </a:r>
              <a:endParaRPr lang="ko-KR" altLang="en-US" sz="2000" b="0">
                <a:solidFill>
                  <a:srgbClr val="FF7F7F"/>
                </a:solidFill>
                <a:latin typeface="微软雅黑" charset="0"/>
                <a:ea typeface="微软雅黑" charset="0"/>
              </a:endParaRPr>
            </a:p>
          </p:txBody>
        </p:sp>
        <p:grpSp>
          <p:nvGrpSpPr>
            <p:cNvPr id="10" name="组合 9"/>
            <p:cNvGrpSpPr/>
            <p:nvPr/>
          </p:nvGrpSpPr>
          <p:grpSpPr>
            <a:xfrm rot="0">
              <a:off x="121920" y="89535"/>
              <a:ext cx="547370" cy="300990"/>
              <a:chOff x="121920" y="89535"/>
              <a:chExt cx="547370" cy="300990"/>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2"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2" name="文本框 1"/>
          <p:cNvSpPr txBox="1">
            <a:spLocks/>
          </p:cNvSpPr>
          <p:nvPr/>
        </p:nvSpPr>
        <p:spPr>
          <a:xfrm rot="0">
            <a:off x="701675" y="825500"/>
            <a:ext cx="6692900" cy="175323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3.对医学的意义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临终关怀是对现代医疗服务体系的必要补充。</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4.对社会的意义  </a:t>
            </a:r>
            <a:endParaRPr lang="ko-KR" altLang="en-US" sz="1800">
              <a:latin typeface="Calibri" charset="0"/>
              <a:ea typeface="宋体" charset="0"/>
              <a:cs typeface="+mn-cs"/>
            </a:endParaRPr>
          </a:p>
          <a:p>
            <a:pPr marL="0" indent="0" algn="l" defTabSz="914400" eaLnBrk="1" latinLnBrk="0" hangingPunct="1">
              <a:lnSpc>
                <a:spcPct val="100000"/>
              </a:lnSpc>
              <a:spcBef>
                <a:spcPts val="0"/>
              </a:spcBef>
              <a:spcAft>
                <a:spcPts val="0"/>
              </a:spcAft>
              <a:buFontTx/>
              <a:buNone/>
            </a:pPr>
            <a:r>
              <a:rPr lang="zh-CN" altLang="en-US" sz="1800">
                <a:latin typeface="Calibri" charset="0"/>
                <a:ea typeface="宋体" charset="0"/>
                <a:cs typeface="+mn-cs"/>
              </a:rPr>
              <a:t>临终关怀打破社会对死亡话题的禁忌和迷信对死亡的恐惧，积极科学地帮助老年人面对死亡，是社会文明进步的标志。</a:t>
            </a:r>
            <a:endParaRPr lang="ko-KR" altLang="en-US" sz="1800">
              <a:latin typeface="Calibri" charset="0"/>
              <a:ea typeface="宋体" charset="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29" name="组合 28"/>
          <p:cNvGrpSpPr/>
          <p:nvPr userDrawn="1"/>
        </p:nvGrpSpPr>
        <p:grpSpPr>
          <a:xfrm>
            <a:off x="121920" y="71755"/>
            <a:ext cx="5916930" cy="398780"/>
            <a:chOff x="121920" y="71755"/>
            <a:chExt cx="5916930" cy="398780"/>
          </a:xfrm>
        </p:grpSpPr>
        <p:sp>
          <p:nvSpPr>
            <p:cNvPr id="9" name="文本框 8"/>
            <p:cNvSpPr txBox="1">
              <a:spLocks/>
            </p:cNvSpPr>
            <p:nvPr/>
          </p:nvSpPr>
          <p:spPr>
            <a:xfrm rot="0">
              <a:off x="692785" y="71755"/>
              <a:ext cx="5346700" cy="399415"/>
            </a:xfrm>
            <a:prstGeom prst="rect"/>
            <a:noFill/>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altLang="en-US" sz="2000" b="0">
                  <a:solidFill>
                    <a:srgbClr val="FF7F7F"/>
                  </a:solidFill>
                  <a:latin typeface="微软雅黑" charset="0"/>
                  <a:ea typeface="微软雅黑" charset="0"/>
                </a:rPr>
                <a:t>子任务</a:t>
              </a:r>
              <a:r>
                <a:rPr lang="en-US" altLang="zh-CN" sz="2000" b="0">
                  <a:solidFill>
                    <a:srgbClr val="FF7F7F"/>
                  </a:solidFill>
                  <a:latin typeface="微软雅黑" charset="0"/>
                  <a:ea typeface="微软雅黑" charset="0"/>
                </a:rPr>
                <a:t>3 </a:t>
              </a:r>
              <a:r>
                <a:rPr lang="en-US" altLang="zh-CN" sz="2000" b="0">
                  <a:solidFill>
                    <a:srgbClr val="FF7F7F"/>
                  </a:solidFill>
                  <a:latin typeface="微软雅黑" charset="0"/>
                  <a:ea typeface="微软雅黑" charset="0"/>
                </a:rPr>
                <a:t> </a:t>
              </a:r>
              <a:r>
                <a:rPr lang="zh-CN" altLang="en-US" sz="2000" b="0">
                  <a:solidFill>
                    <a:srgbClr val="FF7F7F"/>
                  </a:solidFill>
                  <a:latin typeface="微软雅黑" charset="0"/>
                  <a:ea typeface="微软雅黑" charset="0"/>
                </a:rPr>
                <a:t>临终关怀的原则</a:t>
              </a:r>
              <a:endParaRPr lang="ko-KR" altLang="en-US" sz="2000" b="0">
                <a:solidFill>
                  <a:srgbClr val="FF7F7F"/>
                </a:solidFill>
                <a:latin typeface="微软雅黑" charset="0"/>
                <a:ea typeface="微软雅黑" charset="0"/>
              </a:endParaRPr>
            </a:p>
          </p:txBody>
        </p:sp>
        <p:grpSp>
          <p:nvGrpSpPr>
            <p:cNvPr id="10" name="组合 9"/>
            <p:cNvGrpSpPr/>
            <p:nvPr/>
          </p:nvGrpSpPr>
          <p:grpSpPr>
            <a:xfrm>
              <a:off x="121920" y="89535"/>
              <a:ext cx="546735" cy="300355"/>
              <a:chOff x="121920" y="89535"/>
              <a:chExt cx="546735" cy="300355"/>
            </a:xfrm>
          </p:grpSpPr>
          <p:sp>
            <p:nvSpPr>
              <p:cNvPr id="11" name="对角圆角矩形 10"/>
              <p:cNvSpPr>
                <a:spLocks/>
              </p:cNvSpPr>
              <p:nvPr/>
            </p:nvSpPr>
            <p:spPr>
              <a:xfrm rot="0">
                <a:off x="121920" y="89535"/>
                <a:ext cx="547370" cy="300990"/>
              </a:xfrm>
              <a:prstGeom prst="round2DiagRect">
                <a:avLst>
                  <a:gd name="adj1" fmla="val 50000"/>
                  <a:gd name="adj2" fmla="val 0"/>
                </a:avLst>
              </a:prstGeom>
              <a:solidFill>
                <a:srgbClr val="FF7F7F"/>
              </a:solidFill>
              <a:ln w="0">
                <a:noFill/>
                <a:prstDash/>
              </a:ln>
            </p:spPr>
            <p:style>
              <a:lnRef idx="2">
                <a:schemeClr val="accent1">
                  <a:shade val="50000"/>
                </a:schemeClr>
              </a:lnRef>
              <a:fillRef idx="1">
                <a:schemeClr val="accent1"/>
              </a:fillRef>
              <a:effectRef idx="0">
                <a:schemeClr val="accent1"/>
              </a:effectRef>
              <a:fontRef idx="minor">
                <a:schemeClr val="lt1"/>
              </a:fontRef>
            </p:style>
            <p:txBody>
              <a:bodyPr wrap="square" lIns="61595" tIns="31115" rIns="61595" bIns="31115" numCol="1" vert="horz" anchor="ctr">
                <a:noAutofit/>
              </a:bodyPr>
              <a:lstStyle/>
              <a:p>
                <a:pPr marL="0" indent="0" algn="ctr" defTabSz="914400" eaLnBrk="1" latinLnBrk="0" hangingPunct="1">
                  <a:lnSpc>
                    <a:spcPct val="100000"/>
                  </a:lnSpc>
                  <a:spcBef>
                    <a:spcPts val="0"/>
                  </a:spcBef>
                  <a:spcAft>
                    <a:spcPts val="0"/>
                  </a:spcAft>
                  <a:buFontTx/>
                  <a:buNone/>
                </a:pPr>
                <a:endParaRPr lang="ko-KR" altLang="en-US" sz="2025" b="0">
                  <a:latin typeface="微软雅黑" charset="0"/>
                  <a:ea typeface="微软雅黑" charset="0"/>
                </a:endParaRPr>
              </a:p>
            </p:txBody>
          </p:sp>
          <p:pic>
            <p:nvPicPr>
              <p:cNvPr id="12" name="图片 11" descr="C:/Users/lenovo/AppData/Roaming/JisuOffice/ETemp/29484_14597488/image4.png"/>
              <p:cNvPicPr>
                <a:picLocks noChangeAspect="1"/>
              </p:cNvPicPr>
              <p:nvPr/>
            </p:nvPicPr>
            <p:blipFill rotWithShape="1">
              <a:blip r:embed="rId1" cstate="hqprint">
                <a:biLevel thresh="25000"/>
                <a:extLst>
                  <a:ext uri="{28A0092B-C50C-407E-A947-70E740481C1C}">
                    <a14:useLocalDpi xmlns:a14="http://schemas.microsoft.com/office/drawing/2010/main"/>
                  </a:ext>
                </a:extLst>
              </a:blip>
              <a:srcRect/>
              <a:stretch>
                <a:fillRect/>
              </a:stretch>
            </p:blipFill>
            <p:spPr>
              <a:xfrm rot="0">
                <a:off x="267970" y="149860"/>
                <a:ext cx="256540" cy="180340"/>
              </a:xfrm>
              <a:prstGeom prst="rect"/>
              <a:noFill/>
            </p:spPr>
          </p:pic>
        </p:grpSp>
      </p:grpSp>
      <p:sp>
        <p:nvSpPr>
          <p:cNvPr id="100" name="文本框 99"/>
          <p:cNvSpPr txBox="1">
            <a:spLocks/>
          </p:cNvSpPr>
          <p:nvPr/>
        </p:nvSpPr>
        <p:spPr>
          <a:xfrm rot="0">
            <a:off x="2827655" y="531495"/>
            <a:ext cx="5080635" cy="338455"/>
          </a:xfrm>
          <a:prstGeom prst="rect"/>
          <a:noFill/>
          <a:ln w="0">
            <a:noFill/>
            <a:prstDash/>
          </a:ln>
        </p:spPr>
        <p:txBody>
          <a:bodyPr wrap="square" lIns="91440" tIns="45720" rIns="91440" bIns="45720" numCol="1" vert="horz" anchor="t">
            <a:spAutoFit/>
          </a:bodyPr>
          <a:lstStyle/>
          <a:p>
            <a:pPr marL="0" indent="0" algn="l" defTabSz="914400" eaLnBrk="1" latinLnBrk="0" hangingPunct="1">
              <a:lnSpc>
                <a:spcPct val="100000"/>
              </a:lnSpc>
              <a:spcBef>
                <a:spcPts val="0"/>
              </a:spcBef>
              <a:spcAft>
                <a:spcPts val="0"/>
              </a:spcAft>
              <a:buFontTx/>
              <a:buNone/>
            </a:pPr>
            <a:r>
              <a:rPr lang="zh-CN" sz="1600" b="1">
                <a:latin typeface="Calibri" charset="0"/>
                <a:ea typeface="宋体" charset="0"/>
              </a:rPr>
              <a:t>表7-1  临终关怀的原则</a:t>
            </a:r>
            <a:endParaRPr lang="ko-KR" altLang="en-US" sz="1600" b="1">
              <a:latin typeface="Calibri" charset="0"/>
              <a:ea typeface="宋体" charset="0"/>
            </a:endParaRPr>
          </a:p>
        </p:txBody>
      </p:sp>
      <p:graphicFrame>
        <p:nvGraphicFramePr>
          <p:cNvPr id="101" name="表格 100"/>
          <p:cNvGraphicFramePr>
            <a:graphicFrameLocks noGrp="1"/>
          </p:cNvGraphicFramePr>
          <p:nvPr/>
        </p:nvGraphicFramePr>
        <p:xfrm>
          <a:off x="358140" y="931545"/>
          <a:ext cx="7981950" cy="3930650"/>
        </p:xfrm>
        <a:graphic>
          <a:graphicData uri="http://schemas.openxmlformats.org/drawingml/2006/table">
            <a:tbl>
              <a:tblPr bandRow="1" bandCol="1">
                <a:tableStyleId>{00000000-0000-0000-0000-000000000000}</a:tableStyleId>
              </a:tblPr>
              <a:tblGrid>
                <a:gridCol w="1585595"/>
                <a:gridCol w="6396355"/>
              </a:tblGrid>
              <a:tr h="299085">
                <a:tc>
                  <a:txBody>
                    <a:bodyPr/>
                    <a:lstStyle/>
                    <a:p>
                      <a:pPr marL="0" indent="127000" algn="just"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原则</a:t>
                      </a:r>
                      <a:endParaRPr lang="ko-KR" altLang="en-US" sz="1800" kern="0">
                        <a:solidFill>
                          <a:srgbClr val="000000"/>
                        </a:solidFill>
                        <a:latin typeface="宋体" charset="0"/>
                        <a:ea typeface="宋体" charset="0"/>
                      </a:endParaRPr>
                    </a:p>
                  </a:txBody>
                  <a:tcPr marL="68580" marR="68580" marT="0" marB="0" anchor="t">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solidFill>
                      <a:srgbClr val="D7D7D7"/>
                    </a:solidFill>
                  </a:tcPr>
                </a:tc>
                <a:tc>
                  <a:txBody>
                    <a:bodyPr/>
                    <a:lstStyle/>
                    <a:p>
                      <a:pPr marL="0" indent="762000" algn="just"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具体内容</a:t>
                      </a:r>
                      <a:endParaRPr lang="ko-KR" altLang="en-US" sz="1800" kern="0">
                        <a:solidFill>
                          <a:srgbClr val="000000"/>
                        </a:solidFill>
                        <a:latin typeface="宋体" charset="0"/>
                        <a:ea typeface="宋体" charset="0"/>
                      </a:endParaRPr>
                    </a:p>
                  </a:txBody>
                  <a:tcPr marL="68580" marR="68580" marT="0" marB="0" anchor="t">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solidFill>
                      <a:srgbClr val="D7D7D7"/>
                    </a:solidFill>
                  </a:tcPr>
                </a:tc>
              </a:tr>
              <a:tr h="1196340">
                <a:tc>
                  <a:txBody>
                    <a:bodyPr/>
                    <a:lstStyle/>
                    <a:p>
                      <a:pPr marL="0" indent="0" algn="ctr"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舒缓治疗为主的原则</a:t>
                      </a:r>
                      <a:endParaRPr lang="ko-KR" altLang="en-US" sz="1800" kern="0">
                        <a:solidFill>
                          <a:srgbClr val="000000"/>
                        </a:solidFill>
                        <a:latin typeface="宋体" charset="0"/>
                        <a:ea typeface="宋体" charset="0"/>
                      </a:endParaRPr>
                    </a:p>
                  </a:txBody>
                  <a:tcPr marL="68580" marR="68580" marT="0" marB="0" anchor="ctr">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tcPr>
                </a:tc>
                <a:tc>
                  <a:txBody>
                    <a:bodyPr/>
                    <a:lstStyle/>
                    <a:p>
                      <a:pPr marL="0" indent="0" algn="just"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对临终老人的治疗与护理，本着舒缓治疗的原则，不以延长临终老人的生命为目标，而以对老人的全面照护为宗旨，以提高老人临终阶段的生命质量，通过舒缓治疗和护理，其疼痛等临终症状得以缓和。</a:t>
                      </a:r>
                      <a:endParaRPr lang="ko-KR" altLang="en-US" sz="1800" kern="0">
                        <a:solidFill>
                          <a:srgbClr val="000000"/>
                        </a:solidFill>
                        <a:latin typeface="宋体" charset="0"/>
                        <a:ea typeface="宋体" charset="0"/>
                      </a:endParaRPr>
                    </a:p>
                  </a:txBody>
                  <a:tcPr marL="68580" marR="68580" marT="0" marB="0" anchor="t">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tcPr>
                </a:tc>
              </a:tr>
              <a:tr h="768985">
                <a:tc>
                  <a:txBody>
                    <a:bodyPr/>
                    <a:lstStyle/>
                    <a:p>
                      <a:pPr marL="0" indent="0" algn="ctr"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适度治疗的原则</a:t>
                      </a:r>
                      <a:endParaRPr lang="ko-KR" altLang="en-US" sz="1800" kern="0">
                        <a:solidFill>
                          <a:srgbClr val="000000"/>
                        </a:solidFill>
                        <a:latin typeface="宋体" charset="0"/>
                        <a:ea typeface="宋体" charset="0"/>
                      </a:endParaRPr>
                    </a:p>
                  </a:txBody>
                  <a:tcPr marL="68580" marR="68580" marT="0" marB="0" anchor="ctr">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tcPr>
                </a:tc>
                <a:tc>
                  <a:txBody>
                    <a:bodyPr/>
                    <a:lstStyle/>
                    <a:p>
                      <a:pPr marL="0" indent="0" algn="just"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临终关怀不主张采用大量特殊和昂贵的治疗方式来延长临终老人的生命，而是以解除患者躯体和心理痛苦的舒缓性治疗为主。</a:t>
                      </a:r>
                      <a:endParaRPr lang="ko-KR" altLang="en-US" sz="1800" kern="0">
                        <a:solidFill>
                          <a:srgbClr val="000000"/>
                        </a:solidFill>
                        <a:latin typeface="宋体" charset="0"/>
                        <a:ea typeface="宋体" charset="0"/>
                      </a:endParaRPr>
                    </a:p>
                  </a:txBody>
                  <a:tcPr marL="68580" marR="68580" marT="0" marB="0" anchor="t">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tcPr>
                </a:tc>
              </a:tr>
              <a:tr h="768985">
                <a:tc>
                  <a:txBody>
                    <a:bodyPr/>
                    <a:lstStyle/>
                    <a:p>
                      <a:pPr marL="0" indent="0" algn="ctr"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全方位照护的原则</a:t>
                      </a:r>
                      <a:endParaRPr lang="ko-KR" altLang="en-US" sz="1800" kern="0">
                        <a:solidFill>
                          <a:srgbClr val="000000"/>
                        </a:solidFill>
                        <a:latin typeface="宋体" charset="0"/>
                        <a:ea typeface="宋体" charset="0"/>
                      </a:endParaRPr>
                    </a:p>
                  </a:txBody>
                  <a:tcPr marL="68580" marR="68580" marT="0" marB="0" anchor="ctr">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tcPr>
                </a:tc>
                <a:tc>
                  <a:txBody>
                    <a:bodyPr/>
                    <a:lstStyle/>
                    <a:p>
                      <a:pPr marL="0" indent="0" algn="just"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护理员为临终老人提供生理、心理和社会等各方面的全面照护与关心。老年人去世后，护理员为家属提供居丧照护服务等。</a:t>
                      </a:r>
                      <a:endParaRPr lang="ko-KR" altLang="en-US" sz="1800" kern="0">
                        <a:solidFill>
                          <a:srgbClr val="000000"/>
                        </a:solidFill>
                        <a:latin typeface="宋体" charset="0"/>
                        <a:ea typeface="宋体" charset="0"/>
                      </a:endParaRPr>
                    </a:p>
                  </a:txBody>
                  <a:tcPr marL="68580" marR="68580" marT="0" marB="0" anchor="t">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tcPr>
                </a:tc>
              </a:tr>
              <a:tr h="897255">
                <a:tc>
                  <a:txBody>
                    <a:bodyPr/>
                    <a:lstStyle/>
                    <a:p>
                      <a:pPr marL="0" indent="0" algn="ctr"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人道主义的原则</a:t>
                      </a:r>
                      <a:endParaRPr lang="ko-KR" altLang="en-US" sz="1800" kern="0">
                        <a:solidFill>
                          <a:srgbClr val="000000"/>
                        </a:solidFill>
                        <a:latin typeface="宋体" charset="0"/>
                        <a:ea typeface="宋体" charset="0"/>
                      </a:endParaRPr>
                    </a:p>
                  </a:txBody>
                  <a:tcPr marL="68580" marR="68580" marT="0" marB="0" anchor="ctr">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tcPr>
                </a:tc>
                <a:tc>
                  <a:txBody>
                    <a:bodyPr/>
                    <a:lstStyle/>
                    <a:p>
                      <a:pPr marL="0" indent="0" algn="just" defTabSz="266700" eaLnBrk="1" latinLnBrk="0" hangingPunct="1">
                        <a:lnSpc>
                          <a:spcPct val="108000"/>
                        </a:lnSpc>
                        <a:spcBef>
                          <a:spcPts val="0"/>
                        </a:spcBef>
                        <a:spcAft>
                          <a:spcPts val="0"/>
                        </a:spcAft>
                        <a:buFontTx/>
                        <a:buNone/>
                      </a:pPr>
                      <a:r>
                        <a:rPr sz="1800" kern="0">
                          <a:solidFill>
                            <a:srgbClr val="000000"/>
                          </a:solidFill>
                          <a:latin typeface="宋体" charset="0"/>
                          <a:ea typeface="宋体" charset="0"/>
                        </a:rPr>
                        <a:t>在对临终老人实施临终关怀服务时，护理员应尽可能的理解、关心和帮助临终老人，维护他们的权利和尊严，同时向临终老人及其家属提供精神心理和社会支持等方面的慰藉和帮助。</a:t>
                      </a:r>
                      <a:endParaRPr lang="ko-KR" altLang="en-US" sz="1800" kern="0">
                        <a:solidFill>
                          <a:srgbClr val="000000"/>
                        </a:solidFill>
                        <a:latin typeface="宋体" charset="0"/>
                        <a:ea typeface="宋体" charset="0"/>
                      </a:endParaRPr>
                    </a:p>
                  </a:txBody>
                  <a:tcPr marL="68580" marR="68580" marT="0" marB="0" anchor="t">
                    <a:lnL w="6350" cap="flat" cmpd="sng" algn="ctr">
                      <a:solidFill>
                        <a:srgbClr val="000000">
                          <a:alpha val="100000"/>
                        </a:srgbClr>
                      </a:solidFill>
                      <a:prstDash val="solid"/>
                      <a:round/>
                      <a:headEnd type="none" w="med" len="med"/>
                      <a:tailEnd type="none" w="med" len="med"/>
                    </a:lnL>
                    <a:lnR w="6350" cap="flat" cmpd="sng" algn="ctr">
                      <a:solidFill>
                        <a:srgbClr val="000000">
                          <a:alpha val="100000"/>
                        </a:srgbClr>
                      </a:solidFill>
                      <a:prstDash val="solid"/>
                      <a:round/>
                      <a:headEnd type="none" w="med" len="med"/>
                      <a:tailEnd type="none" w="med" len="med"/>
                    </a:lnR>
                    <a:lnT w="6350" cap="flat" cmpd="sng" algn="ctr">
                      <a:solidFill>
                        <a:srgbClr val="000000">
                          <a:alpha val="100000"/>
                        </a:srgbClr>
                      </a:solidFill>
                      <a:prstDash val="solid"/>
                      <a:round/>
                      <a:headEnd type="none" w="med" len="med"/>
                      <a:tailEnd type="none" w="med" len="med"/>
                    </a:lnT>
                    <a:lnB w="6350" cap="flat" cmpd="sng" algn="ctr">
                      <a:solidFill>
                        <a:srgbClr val="000000">
                          <a:alpha val="100000"/>
                        </a:srgbClr>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9" advClick="0" advTm="6645">
        <p:comb dir="horz"/>
      </p:transition>
    </mc:Choice>
    <mc:Fallback>
      <p:transition spd="slow" advClick="0" advTm="6645">
        <p:comb dir="horz"/>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tags/tag1.xml><?xml version="1.0" encoding="utf-8"?>
<p:tagLst xmlns:p="http://schemas.openxmlformats.org/presentationml/2006/main">
  <p:tag name="KSO_WM_UNIT_TABLE_BEAUTIFY" val="smartTable{d4bba0e4-b2d2-436d-96e5-92d608211e7f}"/>
  <p:tag name="TABLE_ENDDRAG_ORIGIN_RECT" val="473*168"/>
  <p:tag name="TABLE_ENDDRAG_RECT" val="94*130*473*168"/>
</p:tagLst>
</file>

<file path=ppt/tags/tag2.xml><?xml version="1.0" encoding="utf-8"?>
<p:tagLst xmlns:p="http://schemas.openxmlformats.org/presentationml/2006/main">
  <p:tag name="MH" val="20160202082519"/>
  <p:tag name="MH_LIBRARY" val="GRAPHIC"/>
  <p:tag name="MH_TYPE" val="Text"/>
  <p:tag name="MH_ORDER" val="1"/>
</p:tagLst>
</file>

<file path=ppt/tags/tag3.xml><?xml version="1.0" encoding="utf-8"?>
<p:tagLst xmlns:p="http://schemas.openxmlformats.org/presentationml/2006/main">
  <p:tag name="COMMONDATA" val="eyJoZGlkIjoiYjFiMDdiMjUzMzJlZmYxMGRkZTM4N2Q3NDdjM2EzNTcifQ=="/>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37</Pages>
  <Paragraphs>495</Paragraphs>
  <Words>5597</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Administrator</dc:creator>
  <cp:lastModifiedBy>lenovo</cp:lastModifiedBy>
  <dc:title>PowerPoint 演示文稿</dc:title>
  <dcterms:modified xsi:type="dcterms:W3CDTF">2022-09-09T09:50:31Z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9450E1F2A54A4F2485DB9C191F4B9319</vt:lpwstr>
  </property>
</Properties>
</file>